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966" r:id="rId4"/>
  </p:sldMasterIdLst>
  <p:notesMasterIdLst>
    <p:notesMasterId r:id="rId17"/>
  </p:notesMasterIdLst>
  <p:handoutMasterIdLst>
    <p:handoutMasterId r:id="rId18"/>
  </p:handoutMasterIdLst>
  <p:sldIdLst>
    <p:sldId id="2573" r:id="rId5"/>
    <p:sldId id="2604" r:id="rId6"/>
    <p:sldId id="2598" r:id="rId7"/>
    <p:sldId id="2596" r:id="rId8"/>
    <p:sldId id="2599" r:id="rId9"/>
    <p:sldId id="2593" r:id="rId10"/>
    <p:sldId id="2594" r:id="rId11"/>
    <p:sldId id="2603" r:id="rId12"/>
    <p:sldId id="2601" r:id="rId13"/>
    <p:sldId id="2600" r:id="rId14"/>
    <p:sldId id="2602" r:id="rId15"/>
    <p:sldId id="2591" r:id="rId16"/>
  </p:sldIdLst>
  <p:sldSz cx="24377650" cy="13716000"/>
  <p:notesSz cx="6858000" cy="9144000"/>
  <p:embeddedFontLst>
    <p:embeddedFont>
      <p:font typeface="HK Nova Medium" panose="020B0604020202020204" charset="0"/>
      <p:regular r:id="rId19"/>
    </p:embeddedFont>
    <p:embeddedFont>
      <p:font typeface="Lato Light" panose="020F0502020204030203" pitchFamily="34" charset="0"/>
      <p:regular r:id="rId20"/>
      <p:italic r:id="rId21"/>
    </p:embeddedFont>
    <p:embeddedFont>
      <p:font typeface="Montserrat Medium" panose="00000600000000000000" pitchFamily="2" charset="0"/>
      <p:regular r:id="rId22"/>
      <p:italic r:id="rId23"/>
    </p:embeddedFont>
    <p:embeddedFont>
      <p:font typeface="Source Sans Pro Light" panose="020B0403030403020204" pitchFamily="34" charset="0"/>
      <p:regular r:id="rId24"/>
      <p:italic r:id="rId25"/>
    </p:embeddedFont>
  </p:embeddedFontLst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D638747-4A86-44EC-A7C7-B2A7DE3B003D}">
          <p14:sldIdLst>
            <p14:sldId id="2573"/>
            <p14:sldId id="2604"/>
            <p14:sldId id="2598"/>
            <p14:sldId id="2596"/>
            <p14:sldId id="2599"/>
            <p14:sldId id="2593"/>
            <p14:sldId id="2594"/>
            <p14:sldId id="2603"/>
            <p14:sldId id="2601"/>
            <p14:sldId id="2600"/>
            <p14:sldId id="2602"/>
          </p14:sldIdLst>
        </p14:section>
        <p14:section name="Untitled Section" id="{E5149352-1BC3-4CD5-824B-BF2E844D9943}">
          <p14:sldIdLst>
            <p14:sldId id="259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CDB380"/>
    <a:srgbClr val="031634"/>
    <a:srgbClr val="E8DDCB"/>
    <a:srgbClr val="033649"/>
    <a:srgbClr val="036564"/>
    <a:srgbClr val="4ECDC4"/>
    <a:srgbClr val="556270"/>
    <a:srgbClr val="C46158"/>
    <a:srgbClr val="8B9CE9"/>
    <a:srgbClr val="548B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3A6CCA-32B4-4011-BFFB-CF4733331746}" v="127" dt="2025-04-02T14:13:54.086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53477" autoAdjust="0"/>
  </p:normalViewPr>
  <p:slideViewPr>
    <p:cSldViewPr snapToObjects="1">
      <p:cViewPr varScale="1">
        <p:scale>
          <a:sx n="28" d="100"/>
          <a:sy n="28" d="100"/>
        </p:scale>
        <p:origin x="283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notesViewPr>
    <p:cSldViewPr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3EC1524A-E988-4791-90AB-10261BDB13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8CC0FAA3-460D-4F32-A1D4-8901A36E14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8680A698-0758-4220-99CC-49A23CD0A66D}" type="datetimeFigureOut">
              <a:rPr lang="hr-HR" smtClean="0"/>
              <a:t>10.4.2025.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ADE3BE47-A386-4786-91F3-727882B313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r>
              <a:rPr lang="hr-HR"/>
              <a:t>1</a:t>
            </a:r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2B7F0B5B-1C0B-4A0F-A902-B0ECDA3330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FF1355BD-79E1-4D04-B2D5-6031A236117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12500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2T08:40:25.85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 b="0" i="0">
                <a:latin typeface="Source Sans Pr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 b="0" i="0">
                <a:latin typeface="Source Sans Pro Light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 b="0" i="0">
                <a:latin typeface="Source Sans Pro Light" charset="0"/>
              </a:defRPr>
            </a:lvl1pPr>
          </a:lstStyle>
          <a:p>
            <a:r>
              <a:rPr lang="en-US"/>
              <a:t>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 b="0" i="0">
                <a:latin typeface="Source Sans Pro Light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Source Sans Pro Light" charset="0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Source Sans Pro Light" charset="0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Source Sans Pro Light" charset="0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Source Sans Pro Light" charset="0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Source Sans Pro Light" charset="0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4000" dirty="0">
                <a:solidFill>
                  <a:schemeClr val="tx1"/>
                </a:solidFill>
                <a:latin typeface="HK Nova Medium" panose="020B0604020202020204" charset="0"/>
              </a:rPr>
              <a:t>Ovaj </a:t>
            </a:r>
            <a:r>
              <a:rPr lang="en-GB" sz="4000" dirty="0" err="1">
                <a:solidFill>
                  <a:schemeClr val="tx1"/>
                </a:solidFill>
                <a:latin typeface="HK Nova Medium" panose="020B0604020202020204" charset="0"/>
              </a:rPr>
              <a:t>koncept</a:t>
            </a:r>
            <a:r>
              <a:rPr lang="en-GB" sz="4000" dirty="0">
                <a:solidFill>
                  <a:schemeClr val="tx1"/>
                </a:solidFill>
                <a:latin typeface="HK Nova Medium" panose="020B0604020202020204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HK Nova Medium" panose="020B0604020202020204" charset="0"/>
              </a:rPr>
              <a:t>hidrotehničkog</a:t>
            </a:r>
            <a:r>
              <a:rPr lang="en-GB" sz="4000" dirty="0">
                <a:solidFill>
                  <a:schemeClr val="tx1"/>
                </a:solidFill>
                <a:latin typeface="HK Nova Medium" panose="020B0604020202020204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HK Nova Medium" panose="020B0604020202020204" charset="0"/>
              </a:rPr>
              <a:t>rješenja</a:t>
            </a:r>
            <a:r>
              <a:rPr lang="en-GB" sz="4000" dirty="0">
                <a:solidFill>
                  <a:schemeClr val="tx1"/>
                </a:solidFill>
                <a:latin typeface="HK Nova Medium" panose="020B0604020202020204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HK Nova Medium" panose="020B0604020202020204" charset="0"/>
              </a:rPr>
              <a:t>sa</a:t>
            </a:r>
            <a:r>
              <a:rPr lang="en-GB" sz="4000" dirty="0">
                <a:solidFill>
                  <a:schemeClr val="tx1"/>
                </a:solidFill>
                <a:latin typeface="HK Nova Medium" panose="020B0604020202020204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HK Nova Medium" panose="020B0604020202020204" charset="0"/>
              </a:rPr>
              <a:t>planiranim</a:t>
            </a:r>
            <a:r>
              <a:rPr lang="en-GB" sz="4000" dirty="0">
                <a:solidFill>
                  <a:schemeClr val="tx1"/>
                </a:solidFill>
                <a:latin typeface="HK Nova Medium" panose="020B0604020202020204" charset="0"/>
              </a:rPr>
              <a:t> </a:t>
            </a:r>
            <a:r>
              <a:rPr lang="en-GB" sz="4000" dirty="0" err="1">
                <a:solidFill>
                  <a:schemeClr val="tx1"/>
                </a:solidFill>
                <a:latin typeface="HK Nova Medium" panose="020B0604020202020204" charset="0"/>
              </a:rPr>
              <a:t>hidroelektranama</a:t>
            </a:r>
            <a:r>
              <a:rPr lang="en-GB" sz="4000" dirty="0">
                <a:solidFill>
                  <a:schemeClr val="tx1"/>
                </a:solidFill>
                <a:latin typeface="HK Nova Medium" panose="020B0604020202020204" charset="0"/>
              </a:rPr>
              <a:t> na </a:t>
            </a:r>
            <a:r>
              <a:rPr lang="en-GB" sz="4000" dirty="0" err="1">
                <a:solidFill>
                  <a:schemeClr val="tx1"/>
                </a:solidFill>
                <a:latin typeface="HK Nova Medium" panose="020B0604020202020204" charset="0"/>
              </a:rPr>
              <a:t>kanalu</a:t>
            </a:r>
            <a:r>
              <a:rPr lang="en-GB" sz="4000" dirty="0">
                <a:solidFill>
                  <a:schemeClr val="tx1"/>
                </a:solidFill>
                <a:latin typeface="HK Nova Medium" panose="020B0604020202020204" charset="0"/>
              </a:rPr>
              <a:t> Sava- Sava ,  o</a:t>
            </a:r>
            <a:r>
              <a:rPr lang="hr-HR" sz="4000" dirty="0" err="1">
                <a:solidFill>
                  <a:schemeClr val="tx1"/>
                </a:solidFill>
                <a:latin typeface="HK Nova Medium" panose="020B0604020202020204" charset="0"/>
              </a:rPr>
              <a:t>sim</a:t>
            </a:r>
            <a:r>
              <a:rPr lang="hr-HR" sz="4000" dirty="0">
                <a:solidFill>
                  <a:schemeClr val="tx1"/>
                </a:solidFill>
                <a:latin typeface="HK Nova Medium" panose="020B0604020202020204" charset="0"/>
              </a:rPr>
              <a:t> podizanja i stabilizacije razine podzemnih voda , kontrola poplava, korištenje obnovljivih izvora energije otvara mogućnost realizacije kapitalnih projekata na rijeci Savi i kanalu Sava-Sava</a:t>
            </a:r>
            <a:r>
              <a:rPr lang="en-GB" sz="4000" dirty="0">
                <a:solidFill>
                  <a:schemeClr val="tx1"/>
                </a:solidFill>
                <a:latin typeface="HK Nova Medium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0763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latin typeface="Calibri" panose="020F0502020204030204" pitchFamily="34" charset="0"/>
              </a:rPr>
              <a:t> Na </a:t>
            </a:r>
            <a:r>
              <a:rPr lang="en-GB" sz="2400" kern="0" dirty="0" err="1">
                <a:latin typeface="Calibri" panose="020F0502020204030204" pitchFamily="34" charset="0"/>
              </a:rPr>
              <a:t>novim</a:t>
            </a:r>
            <a:r>
              <a:rPr lang="en-GB" sz="2400" kern="0" dirty="0">
                <a:latin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</a:rPr>
              <a:t>planiranim</a:t>
            </a:r>
            <a:r>
              <a:rPr lang="en-GB" sz="2400" kern="0" dirty="0">
                <a:latin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</a:rPr>
              <a:t>površinama</a:t>
            </a:r>
            <a:r>
              <a:rPr lang="en-GB" sz="2400" kern="0" dirty="0">
                <a:latin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</a:rPr>
              <a:t>duž</a:t>
            </a:r>
            <a:r>
              <a:rPr lang="en-GB" sz="2400" kern="0" dirty="0">
                <a:latin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</a:rPr>
              <a:t>kanala</a:t>
            </a:r>
            <a:r>
              <a:rPr lang="en-GB" sz="2400" kern="0" dirty="0">
                <a:latin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</a:rPr>
              <a:t>otvaraju</a:t>
            </a:r>
            <a:r>
              <a:rPr lang="en-GB" sz="2400" kern="0" dirty="0">
                <a:latin typeface="Calibri" panose="020F0502020204030204" pitchFamily="34" charset="0"/>
              </a:rPr>
              <a:t> se  </a:t>
            </a:r>
            <a:r>
              <a:rPr lang="en-GB" sz="2400" kern="0" dirty="0" err="1">
                <a:latin typeface="Calibri" panose="020F0502020204030204" pitchFamily="34" charset="0"/>
              </a:rPr>
              <a:t>mogućnosti</a:t>
            </a:r>
            <a:r>
              <a:rPr lang="en-GB" sz="2400" kern="0" dirty="0">
                <a:latin typeface="Calibri" panose="020F0502020204030204" pitchFamily="34" charset="0"/>
              </a:rPr>
              <a:t> za </a:t>
            </a:r>
            <a:r>
              <a:rPr lang="en-GB" sz="2400" kern="0" dirty="0" err="1">
                <a:latin typeface="Calibri" panose="020F0502020204030204" pitchFamily="34" charset="0"/>
              </a:rPr>
              <a:t>gospodarski</a:t>
            </a:r>
            <a:r>
              <a:rPr lang="en-GB" sz="2400" kern="0" dirty="0">
                <a:latin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</a:rPr>
              <a:t>i</a:t>
            </a:r>
            <a:r>
              <a:rPr lang="en-GB" sz="2400" kern="0" dirty="0">
                <a:latin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</a:rPr>
              <a:t>turistički</a:t>
            </a:r>
            <a:r>
              <a:rPr lang="en-GB" sz="2400" kern="0" dirty="0">
                <a:latin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</a:rPr>
              <a:t>razvoj</a:t>
            </a:r>
            <a:r>
              <a:rPr lang="en-GB" sz="2400" kern="0" dirty="0">
                <a:latin typeface="Calibri" panose="020F0502020204030204" pitchFamily="34" charset="0"/>
              </a:rPr>
              <a:t> (</a:t>
            </a:r>
            <a:r>
              <a:rPr lang="en-GB" sz="2400" kern="0" dirty="0" err="1">
                <a:latin typeface="Calibri" panose="020F0502020204030204" pitchFamily="34" charset="0"/>
              </a:rPr>
              <a:t>gradnja</a:t>
            </a:r>
            <a:r>
              <a:rPr lang="en-GB" sz="2400" kern="0" dirty="0">
                <a:latin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</a:rPr>
              <a:t>javnih</a:t>
            </a:r>
            <a:r>
              <a:rPr lang="en-GB" sz="2400" kern="0" dirty="0">
                <a:latin typeface="Calibri" panose="020F0502020204030204" pitchFamily="34" charset="0"/>
              </a:rPr>
              <a:t> I </a:t>
            </a:r>
            <a:r>
              <a:rPr lang="en-GB" sz="2400" kern="0" dirty="0" err="1">
                <a:latin typeface="Calibri" panose="020F0502020204030204" pitchFamily="34" charset="0"/>
              </a:rPr>
              <a:t>društvenih</a:t>
            </a:r>
            <a:r>
              <a:rPr lang="en-GB" sz="2400" kern="0" dirty="0">
                <a:latin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</a:rPr>
              <a:t>sadržaja</a:t>
            </a:r>
            <a:r>
              <a:rPr lang="en-GB" sz="2400" kern="0" dirty="0">
                <a:latin typeface="Calibri" panose="020F0502020204030204" pitchFamily="34" charset="0"/>
              </a:rPr>
              <a:t>, </a:t>
            </a:r>
            <a:r>
              <a:rPr lang="en-GB" sz="2400" kern="0" dirty="0" err="1">
                <a:latin typeface="Calibri" panose="020F0502020204030204" pitchFamily="34" charset="0"/>
              </a:rPr>
              <a:t>razvoj</a:t>
            </a:r>
            <a:r>
              <a:rPr lang="en-GB" sz="2400" kern="0" dirty="0">
                <a:latin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</a:rPr>
              <a:t>poslovnih</a:t>
            </a:r>
            <a:r>
              <a:rPr lang="en-GB" sz="2400" kern="0" dirty="0">
                <a:latin typeface="Calibri" panose="020F0502020204030204" pitchFamily="34" charset="0"/>
              </a:rPr>
              <a:t> zona, </a:t>
            </a:r>
            <a:r>
              <a:rPr lang="en-GB" sz="2400" kern="0" dirty="0" err="1">
                <a:latin typeface="Calibri" panose="020F0502020204030204" pitchFamily="34" charset="0"/>
              </a:rPr>
              <a:t>gradnja</a:t>
            </a:r>
            <a:r>
              <a:rPr lang="en-GB" sz="2400" kern="0" dirty="0">
                <a:latin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</a:rPr>
              <a:t>hotela</a:t>
            </a:r>
            <a:r>
              <a:rPr lang="en-GB" sz="2400" kern="0" dirty="0">
                <a:latin typeface="Calibri" panose="020F0502020204030204" pitchFamily="34" charset="0"/>
              </a:rPr>
              <a:t>, </a:t>
            </a:r>
            <a:r>
              <a:rPr lang="en-GB" sz="2400" kern="0" dirty="0" err="1">
                <a:latin typeface="Calibri" panose="020F0502020204030204" pitchFamily="34" charset="0"/>
              </a:rPr>
              <a:t>poslovnih</a:t>
            </a:r>
            <a:r>
              <a:rPr lang="en-GB" sz="2400" kern="0" dirty="0">
                <a:latin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</a:rPr>
              <a:t>zgrada</a:t>
            </a:r>
            <a:r>
              <a:rPr lang="en-GB" sz="2400" kern="0" dirty="0">
                <a:latin typeface="Calibri" panose="020F0502020204030204" pitchFamily="34" charset="0"/>
              </a:rPr>
              <a:t>.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2400" kern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2400" kern="0" dirty="0">
              <a:latin typeface="Calibri" panose="020F0502020204030204" pitchFamily="34" charset="0"/>
            </a:endParaRPr>
          </a:p>
          <a:p>
            <a:pPr marL="457200" marR="0" lvl="0" indent="-457200" algn="just" defTabSz="182843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00" cap="none" spc="0" normalizeH="0" baseline="0" noProof="0" dirty="0">
              <a:ln>
                <a:noFill/>
              </a:ln>
              <a:solidFill>
                <a:srgbClr val="03163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182843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400" b="0" kern="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hr-HR" sz="2400" kern="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buduće uređenje pro</a:t>
            </a:r>
            <a:r>
              <a:rPr lang="en-GB" sz="2400" kern="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hr-HR" sz="2400" kern="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tor</a:t>
            </a:r>
            <a:r>
              <a:rPr lang="en-GB" sz="2400" kern="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GB" sz="2400" kern="1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</a:t>
            </a:r>
            <a:r>
              <a:rPr lang="en-GB" sz="2400" kern="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kern="1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kanal</a:t>
            </a:r>
            <a:r>
              <a:rPr lang="en-GB" sz="2400" kern="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Sava-Sava </a:t>
            </a:r>
            <a:r>
              <a:rPr lang="hr-HR" sz="2400" kern="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koji se danas </a:t>
            </a:r>
            <a:r>
              <a:rPr lang="hr-HR" sz="2400" kern="1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suburbano</a:t>
            </a:r>
            <a:r>
              <a:rPr lang="hr-HR" sz="2400" kern="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koristi raspisivali bi se </a:t>
            </a:r>
            <a:r>
              <a:rPr lang="hr-HR" sz="2400" b="1" kern="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arhitektonsko urbanistički natječaji</a:t>
            </a:r>
            <a:r>
              <a:rPr lang="en-GB" sz="2400" b="1" kern="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2400" kern="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marR="0" lvl="0" indent="-457200" algn="just" defTabSz="1828434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400" b="0" i="0" u="none" strike="noStrike" kern="100" cap="none" spc="0" normalizeH="0" baseline="0" noProof="0" dirty="0">
              <a:ln>
                <a:noFill/>
              </a:ln>
              <a:solidFill>
                <a:srgbClr val="03163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2400" kern="0" dirty="0">
              <a:latin typeface="Calibri" panose="020F0502020204030204" pitchFamily="34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2400" kern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898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E5B1A-DAFD-49AB-1DBD-59AFF74E6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F9FC89-2740-93C6-A7F6-7D0892359B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9A6B27-5BF2-144E-789B-A9D5005DA2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Hvala na </a:t>
            </a:r>
            <a:r>
              <a:rPr lang="en-GB" b="1" dirty="0" err="1"/>
              <a:t>pažnji</a:t>
            </a:r>
            <a:r>
              <a:rPr lang="en-GB" b="1" dirty="0"/>
              <a:t>!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8916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7" indent="-457207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400" kern="100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Koncept  iz 2020.  </a:t>
            </a:r>
            <a:r>
              <a:rPr lang="en-GB" sz="2400" kern="100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godine</a:t>
            </a:r>
            <a:r>
              <a:rPr lang="en-GB" sz="2400" kern="100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pl-PL" sz="2400" kern="100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dorađen</a:t>
            </a:r>
            <a:r>
              <a:rPr lang="en-GB" sz="2400" kern="100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pl-PL" sz="2400" kern="100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2024. </a:t>
            </a:r>
            <a:r>
              <a:rPr lang="en-GB" sz="2400" kern="100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godine</a:t>
            </a:r>
            <a:r>
              <a:rPr lang="pl-PL" sz="2400" kern="100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 način  da:</a:t>
            </a:r>
          </a:p>
          <a:p>
            <a:pPr marL="457207" marR="0" lvl="0" indent="-457207" algn="just" defTabSz="91421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r-HR" altLang="sr-Latn-R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7" marR="0" lvl="0" indent="-457207" algn="just" defTabSz="91421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kern="100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</a:t>
            </a:r>
            <a:r>
              <a:rPr lang="pl-PL" sz="2400" kern="100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 Zagreb približi rijeci Savi </a:t>
            </a:r>
            <a:r>
              <a:rPr lang="pl-PL" sz="2400" b="1" kern="100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izgradnjom</a:t>
            </a:r>
            <a:r>
              <a:rPr lang="pl-PL" sz="2400" kern="100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b="1" kern="100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pragova na</a:t>
            </a:r>
            <a:r>
              <a:rPr lang="en-GB" sz="2400" b="1" kern="100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b="1" kern="100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rijeci (umjesto pregrada) </a:t>
            </a:r>
            <a:r>
              <a:rPr lang="pl-PL" sz="2400" kern="100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kako bi se umirio tok i postigao efekt nizinske rijeke</a:t>
            </a:r>
          </a:p>
          <a:p>
            <a:pPr marL="0" indent="0" algn="just">
              <a:lnSpc>
                <a:spcPct val="107000"/>
              </a:lnSpc>
              <a:buFont typeface="Arial" panose="020B0604020202020204" pitchFamily="34" charset="0"/>
              <a:buNone/>
            </a:pPr>
            <a:r>
              <a:rPr lang="hr-HR" sz="2400" kern="100" dirty="0">
                <a:solidFill>
                  <a:srgbClr val="031634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Prelijevanjem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vode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preko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pragova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dolazi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aeriranja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vode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poboljšanja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njezine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kvalitete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čime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osiguravaju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bolji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uvjeti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život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riblje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zajednice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poboljšanjem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vodnog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režima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malih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srednjih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voda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pridonosi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očuvanju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vodenih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močvarnih</a:t>
            </a:r>
            <a:r>
              <a:rPr lang="en-GB" sz="2400" b="0" i="1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0" i="1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staništa</a:t>
            </a:r>
            <a:endParaRPr lang="hr-HR" sz="2400" b="0" i="1" dirty="0">
              <a:solidFill>
                <a:srgbClr val="03163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7" indent="-457207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hr-HR" sz="2400" dirty="0">
              <a:solidFill>
                <a:srgbClr val="03163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7" indent="-457207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se pozicije planiranih </a:t>
            </a:r>
            <a:r>
              <a:rPr lang="en-GB" sz="2400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hidro</a:t>
            </a:r>
            <a:r>
              <a:rPr lang="hr-HR" sz="2400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elektrana pomaknu kako bi se omogućio održivi </a:t>
            </a:r>
            <a:r>
              <a:rPr lang="en-GB" sz="2400" dirty="0" err="1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urbanistički</a:t>
            </a:r>
            <a:r>
              <a:rPr lang="en-GB" sz="2400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>
                <a:solidFill>
                  <a:srgbClr val="03163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razvoj  prostora u neposrednoj blizini kanala Sava-Sava</a:t>
            </a:r>
          </a:p>
          <a:p>
            <a:pPr marL="457207" indent="-457207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2400" kern="0" dirty="0">
              <a:solidFill>
                <a:srgbClr val="031634"/>
              </a:solidFill>
              <a:highlight>
                <a:srgbClr val="00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589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Na </a:t>
            </a:r>
            <a:r>
              <a:rPr lang="en-GB" dirty="0" err="1"/>
              <a:t>ovom</a:t>
            </a:r>
            <a:r>
              <a:rPr lang="en-GB" dirty="0"/>
              <a:t> </a:t>
            </a:r>
            <a:r>
              <a:rPr lang="en-GB" dirty="0" err="1"/>
              <a:t>prikazu</a:t>
            </a:r>
            <a:r>
              <a:rPr lang="en-GB" dirty="0"/>
              <a:t> </a:t>
            </a:r>
            <a:r>
              <a:rPr lang="en-GB" dirty="0" err="1"/>
              <a:t>prikazan</a:t>
            </a:r>
            <a:r>
              <a:rPr lang="en-GB" dirty="0"/>
              <a:t> je </a:t>
            </a:r>
            <a:r>
              <a:rPr lang="en-GB" dirty="0" err="1"/>
              <a:t>detaljniji</a:t>
            </a:r>
            <a:r>
              <a:rPr lang="en-GB" dirty="0"/>
              <a:t> </a:t>
            </a:r>
            <a:r>
              <a:rPr lang="en-GB" dirty="0" err="1"/>
              <a:t>prikaz</a:t>
            </a:r>
            <a:r>
              <a:rPr lang="en-GB" dirty="0"/>
              <a:t> </a:t>
            </a:r>
            <a:r>
              <a:rPr lang="en-GB" dirty="0" err="1"/>
              <a:t>konceptulanog</a:t>
            </a:r>
            <a:r>
              <a:rPr lang="en-GB" dirty="0"/>
              <a:t> </a:t>
            </a:r>
            <a:r>
              <a:rPr lang="en-GB" dirty="0" err="1"/>
              <a:t>rješenja</a:t>
            </a:r>
            <a:r>
              <a:rPr lang="en-GB" dirty="0"/>
              <a:t> na </a:t>
            </a:r>
            <a:r>
              <a:rPr lang="en-GB" dirty="0" err="1"/>
              <a:t>kanalu</a:t>
            </a:r>
            <a:r>
              <a:rPr lang="en-GB" dirty="0"/>
              <a:t> Sava-Sava iz 2024. </a:t>
            </a:r>
            <a:r>
              <a:rPr lang="en-GB" dirty="0" err="1"/>
              <a:t>godine</a:t>
            </a:r>
            <a:r>
              <a:rPr lang="en-GB" dirty="0"/>
              <a:t>.  </a:t>
            </a:r>
            <a:r>
              <a:rPr lang="hr-HR" dirty="0"/>
              <a:t>Duž kanala Sava-Sava </a:t>
            </a:r>
            <a:r>
              <a:rPr lang="en-GB" dirty="0" err="1"/>
              <a:t>planirana</a:t>
            </a:r>
            <a:r>
              <a:rPr lang="en-GB" dirty="0"/>
              <a:t> </a:t>
            </a:r>
            <a:r>
              <a:rPr lang="hr-HR" dirty="0"/>
              <a:t>su proširenja koja predstavljaju</a:t>
            </a:r>
            <a:r>
              <a:rPr lang="en-GB" dirty="0"/>
              <a:t> </a:t>
            </a:r>
            <a:r>
              <a:rPr lang="en-GB" dirty="0" err="1"/>
              <a:t>akumalacijska</a:t>
            </a:r>
            <a:r>
              <a:rPr lang="hr-HR" dirty="0"/>
              <a:t>  jezera.</a:t>
            </a:r>
            <a:r>
              <a:rPr lang="en-GB" dirty="0"/>
              <a:t> </a:t>
            </a:r>
          </a:p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7" algn="l"/>
              </a:tabLst>
              <a:defRPr/>
            </a:pPr>
            <a:r>
              <a:rPr kumimoji="0" lang="hr-H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Planirana jezera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na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kanalu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Sava-Sava: </a:t>
            </a:r>
            <a:endParaRPr kumimoji="0" lang="hr-HR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b="1" dirty="0"/>
              <a:t>Malo jezero </a:t>
            </a:r>
            <a:r>
              <a:rPr lang="en-GB" b="1" dirty="0"/>
              <a:t>, </a:t>
            </a:r>
            <a:r>
              <a:rPr lang="hr-HR" b="1" dirty="0" err="1"/>
              <a:t>Jezer</a:t>
            </a:r>
            <a:r>
              <a:rPr lang="en-GB" b="1" dirty="0"/>
              <a:t>a</a:t>
            </a:r>
            <a:r>
              <a:rPr lang="hr-HR" b="1" dirty="0"/>
              <a:t> </a:t>
            </a:r>
            <a:r>
              <a:rPr lang="hr-HR" b="1" dirty="0" err="1"/>
              <a:t>Obrež</a:t>
            </a:r>
            <a:r>
              <a:rPr lang="hr-HR" b="1" dirty="0"/>
              <a:t>  i Mala Mlaka </a:t>
            </a:r>
            <a:r>
              <a:rPr lang="en-GB" b="1" dirty="0"/>
              <a:t>, </a:t>
            </a:r>
            <a:r>
              <a:rPr kumimoji="0" lang="hr-H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Jezero Mraclin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Ukupna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površina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jezera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površinom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odgovara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površini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10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Jaruna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Akumulacijska </a:t>
            </a:r>
            <a:r>
              <a:rPr lang="en-GB" dirty="0" err="1"/>
              <a:t>jezera</a:t>
            </a:r>
            <a:r>
              <a:rPr lang="en-GB" dirty="0"/>
              <a:t> </a:t>
            </a:r>
            <a:r>
              <a:rPr lang="en-GB" dirty="0" err="1"/>
              <a:t>planirana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na </a:t>
            </a:r>
            <a:r>
              <a:rPr lang="en-GB" dirty="0" err="1"/>
              <a:t>prostoru</a:t>
            </a:r>
            <a:r>
              <a:rPr lang="en-GB" dirty="0"/>
              <a:t> na </a:t>
            </a:r>
            <a:r>
              <a:rPr lang="en-GB" dirty="0" err="1"/>
              <a:t>kojem</a:t>
            </a:r>
            <a:r>
              <a:rPr lang="en-GB" dirty="0"/>
              <a:t> </a:t>
            </a:r>
            <a:r>
              <a:rPr lang="en-GB" dirty="0" err="1"/>
              <a:t>nema</a:t>
            </a:r>
            <a:r>
              <a:rPr lang="en-GB" dirty="0"/>
              <a:t> </a:t>
            </a:r>
            <a:r>
              <a:rPr lang="en-GB" dirty="0" err="1"/>
              <a:t>postojeće</a:t>
            </a:r>
            <a:r>
              <a:rPr lang="en-GB" dirty="0"/>
              <a:t> </a:t>
            </a:r>
            <a:r>
              <a:rPr lang="en-GB" dirty="0" err="1"/>
              <a:t>izgradnje</a:t>
            </a:r>
            <a:r>
              <a:rPr lang="en-GB" dirty="0"/>
              <a:t> </a:t>
            </a:r>
            <a:r>
              <a:rPr lang="en-GB" dirty="0" err="1"/>
              <a:t>odnosno</a:t>
            </a:r>
            <a:r>
              <a:rPr lang="en-GB" dirty="0"/>
              <a:t>   na </a:t>
            </a:r>
            <a:r>
              <a:rPr lang="en-GB" dirty="0" err="1"/>
              <a:t>površinama</a:t>
            </a:r>
            <a:r>
              <a:rPr lang="en-GB" dirty="0"/>
              <a:t> </a:t>
            </a:r>
            <a:r>
              <a:rPr lang="en-GB" dirty="0" err="1"/>
              <a:t>koje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u </a:t>
            </a:r>
            <a:r>
              <a:rPr lang="en-GB" dirty="0" err="1"/>
              <a:t>važećoj</a:t>
            </a:r>
            <a:r>
              <a:rPr lang="en-GB" dirty="0"/>
              <a:t>  </a:t>
            </a:r>
            <a:r>
              <a:rPr lang="en-GB" dirty="0" err="1"/>
              <a:t>planskoj</a:t>
            </a:r>
            <a:r>
              <a:rPr lang="en-GB" dirty="0"/>
              <a:t> </a:t>
            </a:r>
            <a:r>
              <a:rPr lang="en-GB" dirty="0" err="1"/>
              <a:t>dokumentaciji</a:t>
            </a:r>
            <a:r>
              <a:rPr lang="en-GB" dirty="0"/>
              <a:t> </a:t>
            </a:r>
            <a:r>
              <a:rPr lang="en-GB" dirty="0" err="1"/>
              <a:t>označene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površine</a:t>
            </a:r>
            <a:r>
              <a:rPr lang="en-GB" dirty="0"/>
              <a:t> na </a:t>
            </a:r>
            <a:r>
              <a:rPr lang="en-GB" dirty="0" err="1"/>
              <a:t>kojim</a:t>
            </a:r>
            <a:r>
              <a:rPr lang="en-GB" dirty="0"/>
              <a:t> je </a:t>
            </a:r>
            <a:r>
              <a:rPr lang="en-GB" dirty="0" err="1"/>
              <a:t>moguće</a:t>
            </a:r>
            <a:r>
              <a:rPr lang="en-GB" dirty="0"/>
              <a:t> </a:t>
            </a:r>
            <a:r>
              <a:rPr lang="en-GB" dirty="0" err="1"/>
              <a:t>širenje</a:t>
            </a:r>
            <a:r>
              <a:rPr lang="en-GB" dirty="0"/>
              <a:t> </a:t>
            </a:r>
            <a:r>
              <a:rPr lang="en-GB" dirty="0" err="1"/>
              <a:t>građevinskog</a:t>
            </a:r>
            <a:r>
              <a:rPr lang="en-GB" dirty="0"/>
              <a:t> </a:t>
            </a:r>
            <a:r>
              <a:rPr lang="en-GB" dirty="0" err="1"/>
              <a:t>područja</a:t>
            </a:r>
            <a:r>
              <a:rPr lang="en-GB" dirty="0"/>
              <a:t> (P3-OSTALO OBRADIVO TLO). To je bio </a:t>
            </a:r>
            <a:r>
              <a:rPr lang="en-GB" dirty="0" err="1"/>
              <a:t>glavni</a:t>
            </a:r>
            <a:r>
              <a:rPr lang="en-GB" dirty="0"/>
              <a:t>  </a:t>
            </a:r>
            <a:r>
              <a:rPr lang="en-GB" dirty="0" err="1"/>
              <a:t>razlog</a:t>
            </a:r>
            <a:r>
              <a:rPr lang="en-GB" dirty="0"/>
              <a:t> </a:t>
            </a:r>
            <a:r>
              <a:rPr lang="en-GB" dirty="0" err="1"/>
              <a:t>pomicanja</a:t>
            </a:r>
            <a:r>
              <a:rPr lang="en-GB" dirty="0"/>
              <a:t>  </a:t>
            </a:r>
            <a:r>
              <a:rPr lang="en-GB" dirty="0" err="1"/>
              <a:t>pozicija</a:t>
            </a:r>
            <a:r>
              <a:rPr lang="en-GB" dirty="0"/>
              <a:t> </a:t>
            </a:r>
            <a:r>
              <a:rPr lang="en-GB" dirty="0" err="1"/>
              <a:t>hidroeletrana</a:t>
            </a:r>
            <a:r>
              <a:rPr lang="en-GB" dirty="0"/>
              <a:t> (</a:t>
            </a:r>
            <a:r>
              <a:rPr lang="en-GB" dirty="0" err="1"/>
              <a:t>Botinec</a:t>
            </a:r>
            <a:r>
              <a:rPr lang="en-GB" dirty="0"/>
              <a:t>, Mraclin)</a:t>
            </a:r>
          </a:p>
          <a:p>
            <a:endParaRPr lang="hr-HR" dirty="0"/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Površine</a:t>
            </a:r>
            <a:r>
              <a:rPr lang="en-GB" dirty="0"/>
              <a:t>  </a:t>
            </a:r>
            <a:r>
              <a:rPr lang="en-GB" dirty="0" err="1"/>
              <a:t>crne</a:t>
            </a:r>
            <a:r>
              <a:rPr lang="en-GB" dirty="0"/>
              <a:t> </a:t>
            </a:r>
            <a:r>
              <a:rPr lang="en-GB" dirty="0" err="1"/>
              <a:t>boje</a:t>
            </a:r>
            <a:r>
              <a:rPr lang="en-GB" dirty="0"/>
              <a:t> u</a:t>
            </a:r>
            <a:r>
              <a:rPr lang="hr-HR" dirty="0"/>
              <a:t>z kanal </a:t>
            </a:r>
            <a:r>
              <a:rPr lang="en-GB" dirty="0"/>
              <a:t>predstavljaju postojeća </a:t>
            </a:r>
            <a:r>
              <a:rPr lang="hr-HR" dirty="0"/>
              <a:t>naselja (Blato, Lučko, </a:t>
            </a:r>
            <a:r>
              <a:rPr lang="hr-HR" dirty="0" err="1"/>
              <a:t>Botinec</a:t>
            </a:r>
            <a:r>
              <a:rPr lang="hr-HR" dirty="0"/>
              <a:t>, Lomnica, Mraclin itd.) </a:t>
            </a:r>
            <a:endParaRPr lang="en-GB" dirty="0"/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Površina</a:t>
            </a:r>
            <a:r>
              <a:rPr lang="en-GB" dirty="0"/>
              <a:t> l</a:t>
            </a:r>
            <a:r>
              <a:rPr lang="hr-HR" dirty="0" err="1"/>
              <a:t>jubičast</a:t>
            </a:r>
            <a:r>
              <a:rPr lang="en-GB" dirty="0"/>
              <a:t>e</a:t>
            </a:r>
            <a:r>
              <a:rPr lang="hr-HR" dirty="0"/>
              <a:t> boj</a:t>
            </a:r>
            <a:r>
              <a:rPr lang="en-GB" dirty="0"/>
              <a:t>e</a:t>
            </a:r>
            <a:r>
              <a:rPr lang="hr-HR" dirty="0"/>
              <a:t> </a:t>
            </a:r>
            <a:r>
              <a:rPr lang="en-GB" dirty="0" err="1"/>
              <a:t>predstavlja</a:t>
            </a:r>
            <a:r>
              <a:rPr lang="en-GB" dirty="0"/>
              <a:t> </a:t>
            </a:r>
            <a:r>
              <a:rPr lang="en-GB" b="0" dirty="0" err="1"/>
              <a:t>postojeću</a:t>
            </a:r>
            <a:r>
              <a:rPr lang="en-GB" b="0" dirty="0"/>
              <a:t> I  </a:t>
            </a:r>
            <a:r>
              <a:rPr lang="en-GB" b="0" dirty="0" err="1"/>
              <a:t>planiranu</a:t>
            </a:r>
            <a:r>
              <a:rPr lang="en-GB" b="0" dirty="0"/>
              <a:t> </a:t>
            </a:r>
            <a:r>
              <a:rPr lang="hr-HR" dirty="0"/>
              <a:t>gospoda</a:t>
            </a:r>
            <a:r>
              <a:rPr lang="en-GB" dirty="0"/>
              <a:t>r</a:t>
            </a:r>
            <a:r>
              <a:rPr lang="hr-HR" dirty="0" err="1"/>
              <a:t>sk</a:t>
            </a:r>
            <a:r>
              <a:rPr lang="en-GB" dirty="0"/>
              <a:t>u</a:t>
            </a:r>
            <a:r>
              <a:rPr lang="hr-HR" dirty="0"/>
              <a:t> z</a:t>
            </a:r>
            <a:r>
              <a:rPr lang="en-GB" dirty="0"/>
              <a:t>o</a:t>
            </a:r>
            <a:r>
              <a:rPr lang="hr-HR" dirty="0"/>
              <a:t>n</a:t>
            </a:r>
            <a:r>
              <a:rPr lang="en-GB" dirty="0"/>
              <a:t>u </a:t>
            </a:r>
            <a:r>
              <a:rPr lang="hr-HR" b="0" dirty="0"/>
              <a:t>prema važećoj prostorno-planskoj dokumentaciji</a:t>
            </a:r>
            <a:r>
              <a:rPr lang="hr-HR" b="1" dirty="0"/>
              <a:t>.</a:t>
            </a:r>
          </a:p>
          <a:p>
            <a:r>
              <a:rPr lang="en-GB" dirty="0" err="1"/>
              <a:t>Površine</a:t>
            </a:r>
            <a:r>
              <a:rPr lang="en-GB" dirty="0"/>
              <a:t> </a:t>
            </a:r>
            <a:r>
              <a:rPr lang="en-GB" dirty="0" err="1"/>
              <a:t>svijetlo</a:t>
            </a:r>
            <a:r>
              <a:rPr lang="en-GB" dirty="0"/>
              <a:t> </a:t>
            </a:r>
            <a:r>
              <a:rPr lang="en-GB" dirty="0" err="1"/>
              <a:t>sive</a:t>
            </a:r>
            <a:r>
              <a:rPr lang="en-GB" dirty="0"/>
              <a:t> </a:t>
            </a:r>
            <a:r>
              <a:rPr lang="en-GB" dirty="0" err="1"/>
              <a:t>boje</a:t>
            </a:r>
            <a:r>
              <a:rPr lang="en-GB" dirty="0"/>
              <a:t>  predstavljaju </a:t>
            </a:r>
            <a:r>
              <a:rPr lang="en-GB" dirty="0" err="1"/>
              <a:t>ovim</a:t>
            </a:r>
            <a:r>
              <a:rPr lang="en-GB" dirty="0"/>
              <a:t> </a:t>
            </a:r>
            <a:r>
              <a:rPr lang="en-GB" dirty="0" err="1"/>
              <a:t>konceptom</a:t>
            </a:r>
            <a:r>
              <a:rPr lang="en-GB" dirty="0"/>
              <a:t> </a:t>
            </a:r>
            <a:r>
              <a:rPr lang="hr-HR" dirty="0"/>
              <a:t>planirane površine za </a:t>
            </a:r>
            <a:r>
              <a:rPr lang="en-GB" dirty="0" err="1"/>
              <a:t>održivi</a:t>
            </a:r>
            <a:r>
              <a:rPr lang="en-GB" dirty="0"/>
              <a:t> </a:t>
            </a:r>
            <a:r>
              <a:rPr lang="hr-HR" dirty="0"/>
              <a:t>urbanistički razvoj.</a:t>
            </a:r>
            <a:endParaRPr lang="en-GB" dirty="0"/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U </a:t>
            </a:r>
            <a:r>
              <a:rPr lang="en-GB" dirty="0" err="1"/>
              <a:t>gornjem</a:t>
            </a:r>
            <a:r>
              <a:rPr lang="en-GB" dirty="0"/>
              <a:t> </a:t>
            </a:r>
            <a:r>
              <a:rPr lang="en-GB" dirty="0" err="1"/>
              <a:t>desnom</a:t>
            </a:r>
            <a:r>
              <a:rPr lang="en-GB" dirty="0"/>
              <a:t> kutu </a:t>
            </a:r>
            <a:r>
              <a:rPr lang="en-GB" dirty="0" err="1"/>
              <a:t>prikazane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pozicije</a:t>
            </a:r>
            <a:r>
              <a:rPr lang="en-GB" dirty="0"/>
              <a:t> </a:t>
            </a:r>
            <a:r>
              <a:rPr lang="en-GB" dirty="0" err="1"/>
              <a:t>planiranih</a:t>
            </a:r>
            <a:r>
              <a:rPr lang="en-GB" dirty="0"/>
              <a:t> </a:t>
            </a:r>
            <a:r>
              <a:rPr lang="en-GB" dirty="0" err="1"/>
              <a:t>hidroelektrana</a:t>
            </a:r>
            <a:r>
              <a:rPr lang="en-GB" dirty="0"/>
              <a:t>.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Prikaz 1 </a:t>
            </a:r>
            <a:r>
              <a:rPr lang="en-GB" dirty="0" err="1"/>
              <a:t>pozicija</a:t>
            </a:r>
            <a:r>
              <a:rPr lang="en-GB" dirty="0"/>
              <a:t> </a:t>
            </a:r>
            <a:r>
              <a:rPr lang="en-GB" dirty="0" err="1"/>
              <a:t>planirane</a:t>
            </a:r>
            <a:r>
              <a:rPr lang="en-GB" dirty="0"/>
              <a:t> </a:t>
            </a:r>
            <a:r>
              <a:rPr lang="en-GB" dirty="0" err="1"/>
              <a:t>hidroelektrana</a:t>
            </a:r>
            <a:r>
              <a:rPr lang="en-GB" dirty="0"/>
              <a:t> </a:t>
            </a:r>
            <a:r>
              <a:rPr lang="en-GB" dirty="0" err="1"/>
              <a:t>Jankomir</a:t>
            </a:r>
            <a:endParaRPr lang="en-GB" dirty="0"/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Prikaz 2 </a:t>
            </a:r>
            <a:r>
              <a:rPr lang="en-GB" dirty="0" err="1"/>
              <a:t>pozicija</a:t>
            </a:r>
            <a:r>
              <a:rPr lang="en-GB" dirty="0"/>
              <a:t> </a:t>
            </a:r>
            <a:r>
              <a:rPr lang="en-GB" dirty="0" err="1"/>
              <a:t>planirane</a:t>
            </a:r>
            <a:r>
              <a:rPr lang="en-GB" dirty="0"/>
              <a:t> </a:t>
            </a:r>
            <a:r>
              <a:rPr lang="en-GB" dirty="0" err="1"/>
              <a:t>hidroelektrana</a:t>
            </a:r>
            <a:r>
              <a:rPr lang="en-GB" dirty="0"/>
              <a:t> </a:t>
            </a:r>
            <a:r>
              <a:rPr lang="en-GB" dirty="0" err="1"/>
              <a:t>Botinec</a:t>
            </a:r>
            <a:r>
              <a:rPr lang="en-GB" dirty="0"/>
              <a:t> 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Prikaz 3 </a:t>
            </a:r>
            <a:r>
              <a:rPr lang="en-GB" dirty="0" err="1"/>
              <a:t>pozicija</a:t>
            </a:r>
            <a:r>
              <a:rPr lang="en-GB" dirty="0"/>
              <a:t> </a:t>
            </a:r>
            <a:r>
              <a:rPr lang="en-GB" dirty="0" err="1"/>
              <a:t>planirane</a:t>
            </a:r>
            <a:r>
              <a:rPr lang="en-GB" dirty="0"/>
              <a:t> </a:t>
            </a:r>
            <a:r>
              <a:rPr lang="en-GB" dirty="0" err="1"/>
              <a:t>hidroelektrana</a:t>
            </a:r>
            <a:r>
              <a:rPr lang="en-GB" dirty="0"/>
              <a:t> </a:t>
            </a:r>
            <a:r>
              <a:rPr lang="en-GB" dirty="0" err="1"/>
              <a:t>Lomnica</a:t>
            </a:r>
            <a:endParaRPr lang="en-GB" dirty="0"/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Prikaz 4 </a:t>
            </a:r>
            <a:r>
              <a:rPr lang="en-GB" dirty="0" err="1"/>
              <a:t>pozicija</a:t>
            </a:r>
            <a:r>
              <a:rPr lang="en-GB" dirty="0"/>
              <a:t> </a:t>
            </a:r>
            <a:r>
              <a:rPr lang="en-GB" dirty="0" err="1"/>
              <a:t>planirane</a:t>
            </a:r>
            <a:r>
              <a:rPr lang="en-GB" dirty="0"/>
              <a:t> </a:t>
            </a:r>
            <a:r>
              <a:rPr lang="en-GB" dirty="0" err="1"/>
              <a:t>hidroelektrana</a:t>
            </a:r>
            <a:r>
              <a:rPr lang="en-GB" dirty="0"/>
              <a:t> Mraclin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 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3230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Na </a:t>
            </a:r>
            <a:r>
              <a:rPr lang="en-GB" dirty="0" err="1"/>
              <a:t>uzdužnom</a:t>
            </a:r>
            <a:r>
              <a:rPr lang="en-GB" dirty="0"/>
              <a:t> </a:t>
            </a:r>
            <a:r>
              <a:rPr lang="en-GB" dirty="0" err="1"/>
              <a:t>presjeku</a:t>
            </a:r>
            <a:r>
              <a:rPr lang="en-GB" dirty="0"/>
              <a:t> </a:t>
            </a:r>
            <a:r>
              <a:rPr lang="en-GB" dirty="0" err="1"/>
              <a:t>kanala</a:t>
            </a:r>
            <a:r>
              <a:rPr lang="en-GB" dirty="0"/>
              <a:t> Sava – Sava </a:t>
            </a:r>
            <a:r>
              <a:rPr lang="en-GB" dirty="0" err="1"/>
              <a:t>prikazani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pomaci</a:t>
            </a:r>
            <a:r>
              <a:rPr lang="en-GB" dirty="0"/>
              <a:t> </a:t>
            </a:r>
            <a:r>
              <a:rPr lang="en-GB" dirty="0" err="1"/>
              <a:t>pozicija</a:t>
            </a:r>
            <a:r>
              <a:rPr lang="en-GB" dirty="0"/>
              <a:t> </a:t>
            </a:r>
            <a:r>
              <a:rPr lang="en-GB" dirty="0" err="1"/>
              <a:t>hidroelektrana</a:t>
            </a:r>
            <a:r>
              <a:rPr lang="en-GB" dirty="0"/>
              <a:t>  u </a:t>
            </a:r>
            <a:r>
              <a:rPr lang="en-GB" dirty="0" err="1"/>
              <a:t>svrhu</a:t>
            </a:r>
            <a:r>
              <a:rPr lang="en-GB" dirty="0"/>
              <a:t> </a:t>
            </a:r>
            <a:r>
              <a:rPr lang="en-GB" dirty="0" err="1"/>
              <a:t>formiranja</a:t>
            </a:r>
            <a:r>
              <a:rPr lang="en-GB" dirty="0"/>
              <a:t> </a:t>
            </a:r>
            <a:r>
              <a:rPr lang="en-GB" dirty="0" err="1"/>
              <a:t>akumulacijskih</a:t>
            </a:r>
            <a:r>
              <a:rPr lang="en-GB" dirty="0"/>
              <a:t> </a:t>
            </a:r>
            <a:r>
              <a:rPr lang="en-GB" dirty="0" err="1"/>
              <a:t>jezera</a:t>
            </a:r>
            <a:r>
              <a:rPr lang="en-GB" dirty="0"/>
              <a:t>.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Pozicija</a:t>
            </a:r>
            <a:r>
              <a:rPr lang="en-GB" dirty="0"/>
              <a:t> </a:t>
            </a:r>
            <a:r>
              <a:rPr lang="en-GB" dirty="0" err="1"/>
              <a:t>planirane</a:t>
            </a:r>
            <a:r>
              <a:rPr lang="en-GB" dirty="0"/>
              <a:t> </a:t>
            </a:r>
            <a:r>
              <a:rPr lang="en-GB" dirty="0" err="1"/>
              <a:t>hidroelektrane</a:t>
            </a:r>
            <a:r>
              <a:rPr lang="en-GB" dirty="0"/>
              <a:t> </a:t>
            </a:r>
            <a:r>
              <a:rPr lang="en-GB" dirty="0" err="1"/>
              <a:t>Botinec</a:t>
            </a:r>
            <a:r>
              <a:rPr lang="en-GB" dirty="0"/>
              <a:t> je </a:t>
            </a:r>
            <a:r>
              <a:rPr lang="en-GB" dirty="0" err="1"/>
              <a:t>pomaknuta</a:t>
            </a:r>
            <a:r>
              <a:rPr lang="en-GB" dirty="0"/>
              <a:t> za </a:t>
            </a:r>
            <a:r>
              <a:rPr lang="en-GB" dirty="0" err="1"/>
              <a:t>cca</a:t>
            </a:r>
            <a:r>
              <a:rPr lang="en-GB" dirty="0"/>
              <a:t> 2 km </a:t>
            </a:r>
            <a:r>
              <a:rPr lang="en-GB" dirty="0" err="1"/>
              <a:t>nizvodno</a:t>
            </a:r>
            <a:r>
              <a:rPr lang="en-GB" dirty="0"/>
              <a:t>. 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Pozicija</a:t>
            </a:r>
            <a:r>
              <a:rPr lang="en-GB" dirty="0"/>
              <a:t> </a:t>
            </a:r>
            <a:r>
              <a:rPr lang="en-GB" dirty="0" err="1"/>
              <a:t>planirane</a:t>
            </a:r>
            <a:r>
              <a:rPr lang="en-GB" dirty="0"/>
              <a:t> </a:t>
            </a:r>
            <a:r>
              <a:rPr lang="en-GB" dirty="0" err="1"/>
              <a:t>hidroelektrane</a:t>
            </a:r>
            <a:r>
              <a:rPr lang="en-GB" dirty="0"/>
              <a:t> Mraclin je </a:t>
            </a:r>
            <a:r>
              <a:rPr lang="en-GB" dirty="0" err="1"/>
              <a:t>pomaknuta</a:t>
            </a:r>
            <a:r>
              <a:rPr lang="en-GB" dirty="0"/>
              <a:t> za 3 km </a:t>
            </a:r>
            <a:r>
              <a:rPr lang="en-GB" dirty="0" err="1"/>
              <a:t>nizvodno</a:t>
            </a:r>
            <a:r>
              <a:rPr lang="en-GB" dirty="0"/>
              <a:t>.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2904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7" algn="l"/>
              </a:tabLst>
            </a:pPr>
            <a:r>
              <a:rPr lang="en-GB" sz="2400" b="1" kern="0" dirty="0">
                <a:latin typeface="Calibri" panose="020F0502020204030204" pitchFamily="34" charset="0"/>
              </a:rPr>
              <a:t>Sad </a:t>
            </a:r>
            <a:r>
              <a:rPr lang="en-GB" sz="2400" b="1" kern="0" dirty="0" err="1">
                <a:latin typeface="Calibri" panose="020F0502020204030204" pitchFamily="34" charset="0"/>
              </a:rPr>
              <a:t>kad</a:t>
            </a:r>
            <a:r>
              <a:rPr lang="en-GB" sz="2400" b="1" kern="0" dirty="0">
                <a:latin typeface="Calibri" panose="020F0502020204030204" pitchFamily="34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</a:rPr>
              <a:t>smo</a:t>
            </a:r>
            <a:r>
              <a:rPr lang="en-GB" sz="2400" b="1" kern="0" dirty="0">
                <a:latin typeface="Calibri" panose="020F0502020204030204" pitchFamily="34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</a:rPr>
              <a:t>napunili</a:t>
            </a:r>
            <a:r>
              <a:rPr lang="en-GB" sz="2400" b="1" kern="0" dirty="0">
                <a:latin typeface="Calibri" panose="020F0502020204030204" pitchFamily="34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</a:rPr>
              <a:t>kanal</a:t>
            </a:r>
            <a:r>
              <a:rPr lang="en-GB" sz="2400" b="1" kern="0" dirty="0">
                <a:latin typeface="Calibri" panose="020F0502020204030204" pitchFamily="34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</a:rPr>
              <a:t>vodom</a:t>
            </a:r>
            <a:r>
              <a:rPr lang="en-GB" sz="2400" b="1" kern="0" dirty="0">
                <a:latin typeface="Calibri" panose="020F0502020204030204" pitchFamily="34" charset="0"/>
              </a:rPr>
              <a:t>, a da bi </a:t>
            </a:r>
            <a:r>
              <a:rPr lang="en-GB" sz="2400" b="1" kern="0" dirty="0" err="1">
                <a:latin typeface="Calibri" panose="020F0502020204030204" pitchFamily="34" charset="0"/>
              </a:rPr>
              <a:t>omogućili</a:t>
            </a:r>
            <a:r>
              <a:rPr lang="en-GB" sz="2400" b="1" kern="0" dirty="0">
                <a:latin typeface="Calibri" panose="020F0502020204030204" pitchFamily="34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</a:rPr>
              <a:t>urbanistički</a:t>
            </a:r>
            <a:r>
              <a:rPr lang="en-GB" sz="2400" b="1" kern="0" dirty="0">
                <a:latin typeface="Calibri" panose="020F0502020204030204" pitchFamily="34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</a:rPr>
              <a:t>razvoj</a:t>
            </a:r>
            <a:r>
              <a:rPr lang="en-GB" sz="2400" b="1" kern="0" dirty="0">
                <a:latin typeface="Calibri" panose="020F0502020204030204" pitchFamily="34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</a:rPr>
              <a:t>prostora</a:t>
            </a:r>
            <a:r>
              <a:rPr lang="en-GB" sz="2400" b="1" kern="0" dirty="0">
                <a:latin typeface="Calibri" panose="020F0502020204030204" pitchFamily="34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</a:rPr>
              <a:t>uz</a:t>
            </a:r>
            <a:r>
              <a:rPr lang="en-GB" sz="2400" b="1" kern="0" dirty="0">
                <a:latin typeface="Calibri" panose="020F0502020204030204" pitchFamily="34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</a:rPr>
              <a:t>kanal</a:t>
            </a:r>
            <a:r>
              <a:rPr lang="en-GB" sz="2400" b="1" kern="0" dirty="0">
                <a:latin typeface="Calibri" panose="020F0502020204030204" pitchFamily="34" charset="0"/>
              </a:rPr>
              <a:t>, važno je </a:t>
            </a:r>
            <a:r>
              <a:rPr lang="en-GB" sz="2400" b="1" kern="0" dirty="0" err="1">
                <a:latin typeface="Calibri" panose="020F0502020204030204" pitchFamily="34" charset="0"/>
              </a:rPr>
              <a:t>unaprijediti</a:t>
            </a:r>
            <a:r>
              <a:rPr lang="en-GB" sz="2400" b="1" kern="0" dirty="0">
                <a:latin typeface="Calibri" panose="020F0502020204030204" pitchFamily="34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</a:rPr>
              <a:t>i</a:t>
            </a:r>
            <a:r>
              <a:rPr lang="en-GB" sz="2400" b="1" kern="0" dirty="0">
                <a:latin typeface="Calibri" panose="020F0502020204030204" pitchFamily="34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</a:rPr>
              <a:t>modernizirati</a:t>
            </a:r>
            <a:r>
              <a:rPr lang="en-GB" sz="2400" b="1" kern="0" dirty="0">
                <a:latin typeface="Calibri" panose="020F0502020204030204" pitchFamily="34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</a:rPr>
              <a:t>postojeću</a:t>
            </a:r>
            <a:r>
              <a:rPr lang="en-GB" sz="2400" b="1" kern="0" dirty="0">
                <a:latin typeface="Calibri" panose="020F0502020204030204" pitchFamily="34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</a:rPr>
              <a:t>prometnu</a:t>
            </a:r>
            <a:r>
              <a:rPr lang="en-GB" sz="2400" b="1" kern="0" dirty="0">
                <a:latin typeface="Calibri" panose="020F0502020204030204" pitchFamily="34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</a:rPr>
              <a:t>infrastrukturu</a:t>
            </a:r>
            <a:r>
              <a:rPr lang="en-GB" sz="2400" b="1" kern="0" dirty="0">
                <a:latin typeface="Calibri" panose="020F0502020204030204" pitchFamily="34" charset="0"/>
              </a:rPr>
              <a:t>. 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7" algn="l"/>
              </a:tabLst>
            </a:pPr>
            <a:r>
              <a:rPr lang="hr-HR" sz="2400" b="1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Željeznička infrastruktura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r-HR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ključna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je</a:t>
            </a:r>
            <a:r>
              <a:rPr lang="hr-HR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povezivanje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r-HR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planiranog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područj</a:t>
            </a:r>
            <a:r>
              <a:rPr lang="hr-HR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sa okolnim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urbani</a:t>
            </a:r>
            <a:r>
              <a:rPr lang="hr-HR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 središtima (Zagreb, Velika Gorica)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7" algn="l"/>
              </a:tabLst>
            </a:pPr>
            <a:endParaRPr lang="en-GB" sz="2400" kern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7" algn="l"/>
              </a:tabLst>
            </a:pP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Punom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zelenom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linijom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prikazana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je postojeća (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izgrađena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željeznička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mreža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U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važećim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prostono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planskim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dokumentima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paralelno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uz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zagrebačku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obilaznicu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planirana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je nova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trasa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željezničke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pruge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7" algn="l"/>
              </a:tabLst>
            </a:pP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Ovim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konceptom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predlažemo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novu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trasu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željezničke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pruge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paralelno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kanalom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u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neposrednoj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blizini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odnosno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sjeverno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od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kanala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Sava –Sava.</a:t>
            </a:r>
            <a:endParaRPr lang="hr-HR" sz="2400" kern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7" algn="l"/>
              </a:tabLst>
            </a:pPr>
            <a:endParaRPr lang="en-GB" sz="2400" kern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21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7" algn="l"/>
              </a:tabLst>
              <a:defRPr/>
            </a:pPr>
            <a:r>
              <a:rPr lang="en-GB" sz="2400" b="1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Puštanjem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vode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u </a:t>
            </a:r>
            <a:r>
              <a:rPr lang="en-GB" sz="2400" b="1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kanal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2400" b="1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otvara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GB" sz="2400" b="1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mogućnost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razvoja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riječnog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prometa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GB" sz="2400" b="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Vodenim</a:t>
            </a:r>
            <a:r>
              <a:rPr lang="en-GB" sz="2400" b="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putevima</a:t>
            </a:r>
            <a:r>
              <a:rPr lang="en-GB" sz="2400" b="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omogućava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se  transport 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stanovnika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 turista.</a:t>
            </a:r>
            <a:r>
              <a:rPr lang="hr-HR" sz="2400" kern="1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just" defTabSz="91421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7" algn="l"/>
              </a:tabLst>
              <a:defRPr/>
            </a:pPr>
            <a:endParaRPr lang="hr-HR" sz="2400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21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7" algn="l"/>
              </a:tabLst>
              <a:defRPr/>
            </a:pPr>
            <a:r>
              <a:rPr lang="en-GB" sz="2400" b="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Rijeka Sava je </a:t>
            </a:r>
            <a:r>
              <a:rPr lang="en-GB" sz="2400" b="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plovni</a:t>
            </a:r>
            <a:r>
              <a:rPr lang="en-GB" sz="2400" b="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put II. </a:t>
            </a:r>
            <a:r>
              <a:rPr lang="en-GB" sz="2400" b="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kategorije</a:t>
            </a:r>
            <a:r>
              <a:rPr lang="en-GB" sz="2400" b="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</a:t>
            </a:r>
            <a:r>
              <a:rPr lang="en-GB" sz="2400" b="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planiranom</a:t>
            </a:r>
            <a:r>
              <a:rPr lang="en-GB" sz="2400" b="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lokacijom</a:t>
            </a:r>
            <a:r>
              <a:rPr lang="en-GB" sz="2400" b="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riječne</a:t>
            </a:r>
            <a:r>
              <a:rPr lang="en-GB" sz="2400" b="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luke</a:t>
            </a:r>
            <a:r>
              <a:rPr lang="en-GB" sz="2400" b="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kod</a:t>
            </a:r>
            <a:r>
              <a:rPr lang="en-GB" sz="2400" b="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Rugvice</a:t>
            </a:r>
            <a:r>
              <a:rPr lang="en-GB" sz="2400" b="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0" kern="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koja</a:t>
            </a:r>
            <a:r>
              <a:rPr lang="en-GB" sz="2400" b="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0" kern="100" dirty="0">
                <a:latin typeface="Calibri" panose="020F0502020204030204" pitchFamily="34" charset="0"/>
                <a:cs typeface="Calibri" panose="020F0502020204030204" pitchFamily="34" charset="0"/>
              </a:rPr>
              <a:t>gospodarstveno</a:t>
            </a:r>
            <a:r>
              <a:rPr lang="hr-HR" sz="2400" kern="100" dirty="0">
                <a:latin typeface="Calibri" panose="020F0502020204030204" pitchFamily="34" charset="0"/>
                <a:cs typeface="Calibri" panose="020F0502020204030204" pitchFamily="34" charset="0"/>
              </a:rPr>
              <a:t>, ekonomski i položajno nije optimalna lokacija</a:t>
            </a:r>
            <a:r>
              <a:rPr lang="en-GB" sz="2400" kern="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2400" kern="1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21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7" algn="l"/>
              </a:tabLst>
              <a:defRPr/>
            </a:pPr>
            <a:endParaRPr lang="hr-HR" sz="2400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21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7" algn="l"/>
              </a:tabLst>
              <a:defRPr/>
            </a:pPr>
            <a:r>
              <a:rPr lang="hr-HR" sz="2400" kern="100" dirty="0">
                <a:latin typeface="Calibri" panose="020F0502020204030204" pitchFamily="34" charset="0"/>
                <a:cs typeface="Calibri" panose="020F0502020204030204" pitchFamily="34" charset="0"/>
              </a:rPr>
              <a:t>KONCEPTOM SE PLANIRA LUKA NAUTIČKOG TURIMA – LUKA MRACLIN (POGODNA LOKACIJA ZBOG SJECIŠTA POSTOJEĆE PROME</a:t>
            </a:r>
            <a:r>
              <a:rPr lang="en-GB" sz="2400" kern="1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hr-HR" sz="2400" kern="100" dirty="0">
                <a:latin typeface="Calibri" panose="020F0502020204030204" pitchFamily="34" charset="0"/>
                <a:cs typeface="Calibri" panose="020F0502020204030204" pitchFamily="34" charset="0"/>
              </a:rPr>
              <a:t>NE MREŽE</a:t>
            </a:r>
            <a:r>
              <a:rPr lang="en-GB" sz="2400" kern="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kern="100" dirty="0">
                <a:latin typeface="Calibri" panose="020F0502020204030204" pitchFamily="34" charset="0"/>
                <a:cs typeface="Calibri" panose="020F0502020204030204" pitchFamily="34" charset="0"/>
              </a:rPr>
              <a:t>( ŽELJEZNI</a:t>
            </a:r>
            <a:r>
              <a:rPr lang="en-GB" sz="2400" kern="100" dirty="0">
                <a:latin typeface="Calibri" panose="020F0502020204030204" pitchFamily="34" charset="0"/>
                <a:cs typeface="Calibri" panose="020F0502020204030204" pitchFamily="34" charset="0"/>
              </a:rPr>
              <a:t>ČKA </a:t>
            </a:r>
            <a:r>
              <a:rPr lang="en-GB" sz="2400" kern="100" dirty="0" err="1">
                <a:latin typeface="Calibri" panose="020F0502020204030204" pitchFamily="34" charset="0"/>
                <a:cs typeface="Calibri" panose="020F0502020204030204" pitchFamily="34" charset="0"/>
              </a:rPr>
              <a:t>pruga</a:t>
            </a:r>
            <a:r>
              <a:rPr lang="en-GB" sz="2400" kern="100" dirty="0">
                <a:latin typeface="Calibri" panose="020F0502020204030204" pitchFamily="34" charset="0"/>
                <a:cs typeface="Calibri" panose="020F0502020204030204" pitchFamily="34" charset="0"/>
              </a:rPr>
              <a:t> Zagreb -Sisak</a:t>
            </a:r>
            <a:r>
              <a:rPr lang="hr-HR" sz="2400" kern="1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sz="2400" kern="100" dirty="0">
                <a:latin typeface="Calibri" panose="020F0502020204030204" pitchFamily="34" charset="0"/>
                <a:cs typeface="Calibri" panose="020F0502020204030204" pitchFamily="34" charset="0"/>
              </a:rPr>
              <a:t> AUTOCESTA </a:t>
            </a:r>
            <a:r>
              <a:rPr lang="hr-HR" sz="2400" kern="100" dirty="0">
                <a:latin typeface="Calibri" panose="020F0502020204030204" pitchFamily="34" charset="0"/>
                <a:cs typeface="Calibri" panose="020F0502020204030204" pitchFamily="34" charset="0"/>
              </a:rPr>
              <a:t> A11, CESTA ZAGREB –SISAK)</a:t>
            </a:r>
          </a:p>
          <a:p>
            <a:pPr marL="0" marR="0" lvl="0" indent="0" algn="just" defTabSz="91421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7" algn="l"/>
              </a:tabLst>
              <a:defRPr/>
            </a:pPr>
            <a:endParaRPr lang="hr-HR" sz="2400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21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7" algn="l"/>
              </a:tabLst>
              <a:defRPr/>
            </a:pPr>
            <a:endParaRPr lang="pl-PL" sz="2400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21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7" algn="l"/>
              </a:tabLst>
              <a:defRPr/>
            </a:pPr>
            <a:endParaRPr lang="hr-HR" sz="2400" kern="1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7" algn="l"/>
              </a:tabLst>
            </a:pPr>
            <a:endParaRPr lang="hr-HR" sz="2400" kern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2783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Na </a:t>
            </a:r>
            <a:r>
              <a:rPr lang="en-GB" dirty="0" err="1"/>
              <a:t>ovom</a:t>
            </a:r>
            <a:r>
              <a:rPr lang="en-GB" dirty="0"/>
              <a:t> </a:t>
            </a:r>
            <a:r>
              <a:rPr lang="en-GB" dirty="0" err="1"/>
              <a:t>slajdu</a:t>
            </a:r>
            <a:r>
              <a:rPr lang="en-GB" dirty="0"/>
              <a:t> </a:t>
            </a:r>
            <a:r>
              <a:rPr lang="en-GB" dirty="0" err="1"/>
              <a:t>punom</a:t>
            </a:r>
            <a:r>
              <a:rPr lang="en-GB" dirty="0"/>
              <a:t> </a:t>
            </a:r>
            <a:r>
              <a:rPr lang="en-GB" dirty="0" err="1"/>
              <a:t>crvenom</a:t>
            </a:r>
            <a:r>
              <a:rPr lang="en-GB" dirty="0"/>
              <a:t> I </a:t>
            </a:r>
            <a:r>
              <a:rPr lang="en-GB" dirty="0" err="1"/>
              <a:t>crnom</a:t>
            </a:r>
            <a:r>
              <a:rPr lang="en-GB" dirty="0"/>
              <a:t>  </a:t>
            </a:r>
            <a:r>
              <a:rPr lang="en-GB" dirty="0" err="1"/>
              <a:t>linijom</a:t>
            </a:r>
            <a:r>
              <a:rPr lang="en-GB" dirty="0"/>
              <a:t> </a:t>
            </a:r>
            <a:r>
              <a:rPr lang="en-GB" dirty="0" err="1"/>
              <a:t>prikazana</a:t>
            </a:r>
            <a:r>
              <a:rPr lang="en-GB" dirty="0"/>
              <a:t> je p</a:t>
            </a:r>
            <a:r>
              <a:rPr lang="hr-HR" dirty="0" err="1"/>
              <a:t>ostojeća</a:t>
            </a:r>
            <a:r>
              <a:rPr lang="hr-HR" dirty="0"/>
              <a:t> prometna mreža razvrstanih i nerazvrstanih prometnica.  </a:t>
            </a:r>
          </a:p>
          <a:p>
            <a:r>
              <a:rPr lang="en-GB" dirty="0" err="1"/>
              <a:t>Žutom</a:t>
            </a:r>
            <a:r>
              <a:rPr lang="en-GB" dirty="0"/>
              <a:t> </a:t>
            </a:r>
            <a:r>
              <a:rPr lang="en-GB" dirty="0" err="1"/>
              <a:t>debelom</a:t>
            </a:r>
            <a:r>
              <a:rPr lang="en-GB" dirty="0"/>
              <a:t> </a:t>
            </a:r>
            <a:r>
              <a:rPr lang="en-GB" dirty="0" err="1"/>
              <a:t>linijom</a:t>
            </a:r>
            <a:r>
              <a:rPr lang="en-GB" dirty="0"/>
              <a:t> </a:t>
            </a:r>
            <a:r>
              <a:rPr lang="en-GB" dirty="0" err="1"/>
              <a:t>označeni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postojeći</a:t>
            </a:r>
            <a:r>
              <a:rPr lang="en-GB" dirty="0"/>
              <a:t> c</a:t>
            </a:r>
            <a:r>
              <a:rPr lang="hr-HR" dirty="0" err="1"/>
              <a:t>estovni</a:t>
            </a:r>
            <a:r>
              <a:rPr lang="hr-HR" dirty="0"/>
              <a:t> prijelazi preko kanala</a:t>
            </a:r>
            <a:r>
              <a:rPr lang="en-GB" dirty="0"/>
              <a:t>. </a:t>
            </a:r>
            <a:r>
              <a:rPr lang="en-GB" dirty="0" err="1"/>
              <a:t>Prijelazi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uglavnom</a:t>
            </a:r>
            <a:r>
              <a:rPr lang="en-GB" dirty="0"/>
              <a:t> </a:t>
            </a:r>
            <a:r>
              <a:rPr lang="hr-HR" dirty="0"/>
              <a:t>izvedeni </a:t>
            </a:r>
            <a:r>
              <a:rPr lang="en-GB" dirty="0"/>
              <a:t> </a:t>
            </a:r>
            <a:r>
              <a:rPr lang="en-GB" dirty="0" err="1"/>
              <a:t>dnom</a:t>
            </a:r>
            <a:r>
              <a:rPr lang="en-GB" dirty="0"/>
              <a:t> </a:t>
            </a:r>
            <a:r>
              <a:rPr lang="hr-HR" dirty="0"/>
              <a:t>korit</a:t>
            </a:r>
            <a:r>
              <a:rPr lang="en-GB" dirty="0"/>
              <a:t>a</a:t>
            </a:r>
            <a:r>
              <a:rPr lang="hr-HR" dirty="0"/>
              <a:t> kanala bez izvedenih mostova. </a:t>
            </a:r>
            <a:endParaRPr lang="en-GB" dirty="0"/>
          </a:p>
          <a:p>
            <a:r>
              <a:rPr lang="hr-HR" dirty="0"/>
              <a:t>Puštanjem vode u kanal kod visokih kiša 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cestovni prijelazi </a:t>
            </a:r>
            <a:r>
              <a:rPr lang="en-GB" dirty="0"/>
              <a:t>se </a:t>
            </a:r>
            <a:r>
              <a:rPr lang="en-GB" dirty="0" err="1"/>
              <a:t>zatvaraju</a:t>
            </a:r>
            <a:r>
              <a:rPr lang="en-GB" dirty="0"/>
              <a:t> </a:t>
            </a:r>
            <a:r>
              <a:rPr lang="hr-HR" dirty="0"/>
              <a:t>zečjim nasipima.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Povezanost naselja na sjevernoj i južnoj strani kanala je prekinuta. 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Sportska igrališta u kanalu uz Karlovačku  cestu  su potopljena i nisu u funkciji.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4854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Ovim k</a:t>
            </a:r>
            <a:r>
              <a:rPr lang="hr-HR" dirty="0" err="1"/>
              <a:t>onceptom</a:t>
            </a:r>
            <a:r>
              <a:rPr lang="hr-HR" dirty="0"/>
              <a:t> </a:t>
            </a:r>
            <a:r>
              <a:rPr lang="en-GB" dirty="0"/>
              <a:t> </a:t>
            </a:r>
            <a:r>
              <a:rPr lang="en-GB" b="1" dirty="0"/>
              <a:t>na </a:t>
            </a:r>
            <a:r>
              <a:rPr lang="en-GB" b="1" dirty="0" err="1"/>
              <a:t>postojećim</a:t>
            </a:r>
            <a:r>
              <a:rPr lang="en-GB" b="1" dirty="0"/>
              <a:t> </a:t>
            </a:r>
            <a:r>
              <a:rPr lang="en-GB" b="1" dirty="0" err="1"/>
              <a:t>cestovnim</a:t>
            </a:r>
            <a:r>
              <a:rPr lang="en-GB" b="1" dirty="0"/>
              <a:t> </a:t>
            </a:r>
            <a:r>
              <a:rPr lang="en-GB" b="1" dirty="0" err="1"/>
              <a:t>prijelazima</a:t>
            </a:r>
            <a:r>
              <a:rPr lang="en-GB" b="1" dirty="0"/>
              <a:t> </a:t>
            </a:r>
            <a:r>
              <a:rPr lang="en-GB" b="1" dirty="0" err="1"/>
              <a:t>duž</a:t>
            </a:r>
            <a:r>
              <a:rPr lang="en-GB" b="1" dirty="0"/>
              <a:t> </a:t>
            </a:r>
            <a:r>
              <a:rPr lang="en-GB" b="1" dirty="0" err="1"/>
              <a:t>kanala</a:t>
            </a:r>
            <a:r>
              <a:rPr lang="en-GB" b="1" dirty="0"/>
              <a:t> a po </a:t>
            </a:r>
            <a:r>
              <a:rPr lang="en-GB" b="1" dirty="0" err="1"/>
              <a:t>potrebi</a:t>
            </a:r>
            <a:r>
              <a:rPr lang="en-GB" b="1" dirty="0"/>
              <a:t> </a:t>
            </a:r>
            <a:r>
              <a:rPr lang="en-GB" b="1" dirty="0" err="1"/>
              <a:t>i</a:t>
            </a:r>
            <a:r>
              <a:rPr lang="en-GB" b="1" dirty="0"/>
              <a:t> na </a:t>
            </a:r>
            <a:r>
              <a:rPr lang="en-GB" b="1" dirty="0" err="1"/>
              <a:t>novim</a:t>
            </a:r>
            <a:r>
              <a:rPr lang="en-GB" b="1" dirty="0"/>
              <a:t> </a:t>
            </a:r>
            <a:r>
              <a:rPr lang="en-GB" b="1" dirty="0" err="1"/>
              <a:t>lokacijama</a:t>
            </a:r>
            <a:r>
              <a:rPr lang="en-GB" b="1" dirty="0"/>
              <a:t>, </a:t>
            </a:r>
            <a:r>
              <a:rPr lang="en-GB" b="1" dirty="0" err="1"/>
              <a:t>planirana</a:t>
            </a:r>
            <a:r>
              <a:rPr lang="en-GB" b="1" dirty="0"/>
              <a:t> je </a:t>
            </a:r>
            <a:r>
              <a:rPr lang="hr-HR" dirty="0"/>
              <a:t> </a:t>
            </a:r>
            <a:r>
              <a:rPr lang="hr-HR" b="1" dirty="0"/>
              <a:t>izgradnja mostova kolnog i pješačkog karaktera</a:t>
            </a:r>
            <a:r>
              <a:rPr lang="en-GB" b="1" dirty="0"/>
              <a:t>. </a:t>
            </a:r>
            <a:r>
              <a:rPr lang="hr-HR" b="1" dirty="0"/>
              <a:t> </a:t>
            </a:r>
            <a:r>
              <a:rPr lang="en-GB" b="1" dirty="0"/>
              <a:t>U </a:t>
            </a:r>
            <a:r>
              <a:rPr lang="en-GB" b="1" dirty="0" err="1"/>
              <a:t>gornjem</a:t>
            </a:r>
            <a:r>
              <a:rPr lang="en-GB" b="1" dirty="0"/>
              <a:t> </a:t>
            </a:r>
            <a:r>
              <a:rPr lang="en-GB" b="1" dirty="0" err="1"/>
              <a:t>desnom</a:t>
            </a:r>
            <a:r>
              <a:rPr lang="en-GB" b="1" dirty="0"/>
              <a:t> kutu </a:t>
            </a:r>
            <a:r>
              <a:rPr lang="en-GB" b="1" dirty="0" err="1"/>
              <a:t>prikaza</a:t>
            </a:r>
            <a:r>
              <a:rPr lang="en-GB" b="1" dirty="0"/>
              <a:t> </a:t>
            </a:r>
            <a:r>
              <a:rPr lang="en-GB" b="1" dirty="0" err="1"/>
              <a:t>dani</a:t>
            </a:r>
            <a:r>
              <a:rPr lang="en-GB" b="1" dirty="0"/>
              <a:t> </a:t>
            </a:r>
            <a:r>
              <a:rPr lang="en-GB" b="1" dirty="0" err="1"/>
              <a:t>su</a:t>
            </a:r>
            <a:r>
              <a:rPr lang="en-GB" b="1" dirty="0"/>
              <a:t> </a:t>
            </a:r>
            <a:r>
              <a:rPr lang="en-GB" b="1" dirty="0" err="1"/>
              <a:t>primjeri</a:t>
            </a:r>
            <a:r>
              <a:rPr lang="en-GB" b="1" dirty="0"/>
              <a:t> iz </a:t>
            </a:r>
            <a:r>
              <a:rPr lang="en-GB" b="1" dirty="0" err="1"/>
              <a:t>drugih</a:t>
            </a:r>
            <a:r>
              <a:rPr lang="en-GB" b="1" dirty="0"/>
              <a:t> </a:t>
            </a:r>
            <a:r>
              <a:rPr lang="en-GB" b="1" dirty="0" err="1"/>
              <a:t>europskih</a:t>
            </a:r>
            <a:r>
              <a:rPr lang="en-GB" b="1" dirty="0"/>
              <a:t> </a:t>
            </a:r>
            <a:r>
              <a:rPr lang="en-GB" b="1" dirty="0" err="1"/>
              <a:t>gradova</a:t>
            </a:r>
            <a:r>
              <a:rPr lang="en-GB" b="1" dirty="0"/>
              <a:t> (</a:t>
            </a:r>
            <a:r>
              <a:rPr lang="en-GB" b="1" dirty="0" err="1"/>
              <a:t>Pješački</a:t>
            </a:r>
            <a:r>
              <a:rPr lang="en-GB" b="1" dirty="0"/>
              <a:t> most, Novo Mesto, Slovenija; </a:t>
            </a:r>
            <a:r>
              <a:rPr lang="en-GB" b="1" dirty="0" err="1"/>
              <a:t>pješački</a:t>
            </a:r>
            <a:r>
              <a:rPr lang="en-GB" b="1" dirty="0"/>
              <a:t> most u </a:t>
            </a:r>
            <a:r>
              <a:rPr lang="en-GB" b="1" dirty="0" err="1"/>
              <a:t>Kopenhagnu</a:t>
            </a:r>
            <a:r>
              <a:rPr lang="en-GB" b="1" dirty="0"/>
              <a:t> , </a:t>
            </a:r>
            <a:r>
              <a:rPr lang="en-GB" b="1" dirty="0" err="1"/>
              <a:t>Danska</a:t>
            </a:r>
            <a:r>
              <a:rPr lang="en-GB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4278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</a:t>
            </a:r>
            <a:r>
              <a:rPr lang="hr-HR" dirty="0"/>
              <a:t>z planirani kanal  i </a:t>
            </a:r>
            <a:r>
              <a:rPr lang="en-GB" dirty="0" err="1"/>
              <a:t>akumulacijska</a:t>
            </a:r>
            <a:r>
              <a:rPr lang="en-GB" dirty="0"/>
              <a:t> </a:t>
            </a:r>
            <a:r>
              <a:rPr lang="hr-HR" dirty="0"/>
              <a:t>jezera </a:t>
            </a:r>
            <a:r>
              <a:rPr lang="en-GB" dirty="0" err="1"/>
              <a:t>planirano</a:t>
            </a:r>
            <a:r>
              <a:rPr lang="en-GB" dirty="0"/>
              <a:t> je </a:t>
            </a:r>
            <a:r>
              <a:rPr lang="en-GB" b="1" dirty="0" err="1"/>
              <a:t>uređenje</a:t>
            </a:r>
            <a:r>
              <a:rPr lang="en-GB" b="1" dirty="0"/>
              <a:t> </a:t>
            </a:r>
            <a:r>
              <a:rPr lang="en-GB" b="1" dirty="0" err="1"/>
              <a:t>obalnog</a:t>
            </a:r>
            <a:r>
              <a:rPr lang="en-GB" b="1" dirty="0"/>
              <a:t> </a:t>
            </a:r>
            <a:r>
              <a:rPr lang="en-GB" b="1" dirty="0" err="1"/>
              <a:t>pojasa</a:t>
            </a:r>
            <a:r>
              <a:rPr lang="en-GB" b="1" dirty="0"/>
              <a:t> </a:t>
            </a:r>
            <a:r>
              <a:rPr lang="en-GB" dirty="0"/>
              <a:t>u </a:t>
            </a:r>
            <a:r>
              <a:rPr lang="en-GB" dirty="0" err="1"/>
              <a:t>vidu</a:t>
            </a:r>
            <a:r>
              <a:rPr lang="en-GB" dirty="0"/>
              <a:t> </a:t>
            </a:r>
            <a:r>
              <a:rPr lang="en-GB" dirty="0" err="1"/>
              <a:t>zelenih</a:t>
            </a:r>
            <a:r>
              <a:rPr lang="en-GB" dirty="0"/>
              <a:t> </a:t>
            </a:r>
            <a:r>
              <a:rPr lang="en-GB" dirty="0" err="1"/>
              <a:t>površina</a:t>
            </a:r>
            <a:r>
              <a:rPr lang="en-GB" dirty="0"/>
              <a:t>, </a:t>
            </a:r>
            <a:r>
              <a:rPr lang="en-GB" dirty="0" err="1"/>
              <a:t>površina</a:t>
            </a:r>
            <a:r>
              <a:rPr lang="en-GB" dirty="0"/>
              <a:t>  za </a:t>
            </a:r>
            <a:r>
              <a:rPr lang="en-GB" dirty="0" err="1"/>
              <a:t>odmor</a:t>
            </a:r>
            <a:r>
              <a:rPr lang="en-GB" dirty="0"/>
              <a:t>, </a:t>
            </a:r>
            <a:r>
              <a:rPr lang="en-GB" dirty="0" err="1"/>
              <a:t>sportsko-rekreacijskih</a:t>
            </a:r>
            <a:r>
              <a:rPr lang="en-GB" dirty="0"/>
              <a:t> </a:t>
            </a:r>
            <a:r>
              <a:rPr lang="en-GB" dirty="0" err="1"/>
              <a:t>površina</a:t>
            </a:r>
            <a:r>
              <a:rPr lang="en-GB" dirty="0"/>
              <a:t>, </a:t>
            </a:r>
            <a:r>
              <a:rPr lang="en-GB" dirty="0" err="1"/>
              <a:t>postavljanje</a:t>
            </a:r>
            <a:r>
              <a:rPr lang="en-GB" dirty="0"/>
              <a:t> </a:t>
            </a:r>
            <a:r>
              <a:rPr lang="en-GB" dirty="0" err="1"/>
              <a:t>biciklističkih</a:t>
            </a:r>
            <a:r>
              <a:rPr lang="en-GB" dirty="0"/>
              <a:t>  I </a:t>
            </a:r>
            <a:r>
              <a:rPr lang="en-GB" dirty="0" err="1"/>
              <a:t>pješačkih</a:t>
            </a:r>
            <a:r>
              <a:rPr lang="en-GB" dirty="0"/>
              <a:t> </a:t>
            </a:r>
            <a:r>
              <a:rPr lang="en-GB" dirty="0" err="1"/>
              <a:t>staza</a:t>
            </a:r>
            <a:r>
              <a:rPr lang="en-GB" dirty="0"/>
              <a:t>, </a:t>
            </a:r>
            <a:r>
              <a:rPr lang="en-GB" dirty="0" err="1"/>
              <a:t>trgova</a:t>
            </a:r>
            <a:r>
              <a:rPr lang="en-GB" dirty="0"/>
              <a:t>, </a:t>
            </a:r>
            <a:r>
              <a:rPr lang="en-GB" dirty="0" err="1"/>
              <a:t>uređenje</a:t>
            </a:r>
            <a:r>
              <a:rPr lang="en-GB" dirty="0"/>
              <a:t> </a:t>
            </a:r>
            <a:r>
              <a:rPr lang="en-GB" dirty="0" err="1"/>
              <a:t>šetnica</a:t>
            </a:r>
            <a:r>
              <a:rPr lang="en-GB" dirty="0"/>
              <a:t>.</a:t>
            </a:r>
            <a:endParaRPr lang="hr-HR" dirty="0"/>
          </a:p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Pts val="1000"/>
              <a:buFontTx/>
              <a:buNone/>
              <a:tabLst>
                <a:tab pos="457207" algn="l"/>
              </a:tabLst>
              <a:defRPr/>
            </a:pPr>
            <a:endParaRPr kumimoji="0" lang="hr-HR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591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I na </a:t>
            </a:r>
            <a:r>
              <a:rPr lang="en-GB" sz="2400" b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kraju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,  ono </a:t>
            </a:r>
            <a:r>
              <a:rPr lang="en-GB" sz="2400" b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najbitnije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, </a:t>
            </a:r>
            <a:r>
              <a:rPr lang="en-GB" sz="2400" b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unaprijeđenjem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postojećih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i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planiranjem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novih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 </a:t>
            </a:r>
            <a:r>
              <a:rPr lang="en-GB" sz="2400" b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površina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javne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namjene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otvara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se :</a:t>
            </a:r>
            <a:r>
              <a:rPr lang="en-GB" sz="2400" b="1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površine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čije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je 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korištenje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namijenjeno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svima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I pod 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jednakim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uvjetima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-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infrastruktura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pješačke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staze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, 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nerazvrstane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ceste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biciklističke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staze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trgovi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parkovne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I 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zelene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površine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rekreacijske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površine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)</a:t>
            </a:r>
            <a:r>
              <a:rPr lang="hr-HR" sz="2400" b="1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GB" sz="2400" b="1" i="1" kern="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1" i="1" kern="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marR="0" lvl="0" indent="-34290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Mogućnost </a:t>
            </a:r>
            <a:r>
              <a:rPr lang="en-GB" sz="2400" b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prilagodbe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GB" sz="2400" b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unaprjeđenja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GB" sz="2400" b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razvoja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postojećih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naseljskih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b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struktura</a:t>
            </a:r>
            <a:endParaRPr lang="en-GB" sz="2400" b="1" kern="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-       Mogućnost </a:t>
            </a:r>
            <a:r>
              <a:rPr lang="en-GB" sz="2400" b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formiranja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hr-HR" sz="2400" b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novih stambenih  naselja </a:t>
            </a:r>
            <a:r>
              <a:rPr lang="en-GB" sz="2400" b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hr-HR" sz="2400" b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ukupne površine cca 1000 ha (Grad Velika gorica 32800 ha) –</a:t>
            </a:r>
            <a:r>
              <a:rPr lang="hr-HR" sz="24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- 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stanovanje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u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blizini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vode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privlačno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je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zbog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lijepih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pejzaža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čistog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zraka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i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rekreativnih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mogućnosti</a:t>
            </a:r>
            <a:r>
              <a:rPr lang="en-GB" sz="24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hr-HR" sz="2400" kern="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1" kern="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povećanje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tržište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nekretnina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I 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pristupačnost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stanovanja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/</a:t>
            </a:r>
            <a:r>
              <a:rPr lang="hr-HR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priuštivo stanovanje /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održivo 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stanovanje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hr-HR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r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ezidencijalni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2400" b="0" i="1" kern="0" dirty="0" err="1">
                <a:latin typeface="Calibri" panose="020F0502020204030204" pitchFamily="34" charset="0"/>
                <a:ea typeface="Times New Roman" panose="02020603050405020304" pitchFamily="18" charset="0"/>
              </a:rPr>
              <a:t>razvoj</a:t>
            </a:r>
            <a:r>
              <a:rPr lang="en-GB" sz="2400" b="0" i="1" kern="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hr-HR" b="0" i="1" dirty="0"/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2400" kern="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7992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Background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24377650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091F9973-9609-41AA-B763-20E92832D057}"/>
              </a:ext>
            </a:extLst>
          </p:cNvPr>
          <p:cNvSpPr/>
          <p:nvPr userDrawn="1"/>
        </p:nvSpPr>
        <p:spPr>
          <a:xfrm>
            <a:off x="717419" y="12632168"/>
            <a:ext cx="5029200" cy="806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52872F62-3FE2-4123-ACC3-4AE3F5C9107A}"/>
              </a:ext>
            </a:extLst>
          </p:cNvPr>
          <p:cNvSpPr/>
          <p:nvPr userDrawn="1"/>
        </p:nvSpPr>
        <p:spPr>
          <a:xfrm>
            <a:off x="18631031" y="12632168"/>
            <a:ext cx="5029200" cy="806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7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g Background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0" y="7850459"/>
            <a:ext cx="24377650" cy="5865541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103D9DB-55EB-4019-B592-945F45F21680}"/>
              </a:ext>
            </a:extLst>
          </p:cNvPr>
          <p:cNvSpPr/>
          <p:nvPr userDrawn="1"/>
        </p:nvSpPr>
        <p:spPr>
          <a:xfrm>
            <a:off x="717419" y="12632168"/>
            <a:ext cx="5029200" cy="806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4183A8C-8EBE-4C03-BC5E-DD6E5B46E8F2}"/>
              </a:ext>
            </a:extLst>
          </p:cNvPr>
          <p:cNvSpPr/>
          <p:nvPr userDrawn="1"/>
        </p:nvSpPr>
        <p:spPr>
          <a:xfrm>
            <a:off x="18631031" y="12632168"/>
            <a:ext cx="5029200" cy="806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0" y="3657600"/>
            <a:ext cx="24377650" cy="6936059"/>
          </a:xfrm>
          <a:effectLst/>
        </p:spPr>
        <p:txBody>
          <a:bodyPr>
            <a:normAutofit/>
          </a:bodyPr>
          <a:lstStyle>
            <a:lvl1pPr marL="0" indent="0">
              <a:buNone/>
              <a:defRPr sz="28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846019E-BEB5-43B3-A05E-D24A6A4AFCF1}"/>
              </a:ext>
            </a:extLst>
          </p:cNvPr>
          <p:cNvSpPr/>
          <p:nvPr userDrawn="1"/>
        </p:nvSpPr>
        <p:spPr>
          <a:xfrm>
            <a:off x="717419" y="12632168"/>
            <a:ext cx="5029200" cy="806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E9BC192-51B1-42E1-8E3F-446546EFC03F}"/>
              </a:ext>
            </a:extLst>
          </p:cNvPr>
          <p:cNvSpPr/>
          <p:nvPr userDrawn="1"/>
        </p:nvSpPr>
        <p:spPr>
          <a:xfrm>
            <a:off x="18631031" y="12632168"/>
            <a:ext cx="5029200" cy="806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6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22612478" y="644154"/>
            <a:ext cx="782782" cy="830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 b="0" i="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 b="0" i="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 b="0" i="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22611070" y="799387"/>
            <a:ext cx="763597" cy="523184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200" b="0" i="0" smtClean="0">
                <a:solidFill>
                  <a:schemeClr val="bg1"/>
                </a:solidFill>
                <a:latin typeface="+mj-lt"/>
                <a:ea typeface="Source Sans Pro Light" charset="0"/>
                <a:cs typeface="Source Sans Pro Light" charset="0"/>
              </a:rPr>
              <a:pPr algn="ctr"/>
              <a:t>‹#›</a:t>
            </a:fld>
            <a:endParaRPr lang="id-ID" sz="2200" b="0" i="0" dirty="0">
              <a:solidFill>
                <a:schemeClr val="bg1"/>
              </a:solidFill>
              <a:latin typeface="+mj-lt"/>
              <a:ea typeface="Source Sans Pro Light" charset="0"/>
              <a:cs typeface="Source Sans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76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4034" r:id="rId2"/>
    <p:sldLayoutId id="2147484016" r:id="rId3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b="0" i="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b="0" i="0" kern="1200">
          <a:solidFill>
            <a:schemeClr val="tx1"/>
          </a:solidFill>
          <a:latin typeface="+mj-lt"/>
          <a:ea typeface="Lato Light" charset="0"/>
          <a:cs typeface="Lato Light" charset="0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b="0" i="0" kern="1200">
          <a:solidFill>
            <a:schemeClr val="tx1"/>
          </a:solidFill>
          <a:latin typeface="+mj-lt"/>
          <a:ea typeface="Lato Light" charset="0"/>
          <a:cs typeface="Lato Light" charset="0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b="0" i="0" kern="1200">
          <a:solidFill>
            <a:schemeClr val="tx1"/>
          </a:solidFill>
          <a:latin typeface="+mj-lt"/>
          <a:ea typeface="Lato Light" charset="0"/>
          <a:cs typeface="Lato Light" charset="0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b="0" i="0" kern="1200">
          <a:solidFill>
            <a:schemeClr val="tx1"/>
          </a:solidFill>
          <a:latin typeface="+mj-lt"/>
          <a:ea typeface="Lato Light" charset="0"/>
          <a:cs typeface="Lato Light" charset="0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b="0" i="0" kern="1200">
          <a:solidFill>
            <a:schemeClr val="tx1"/>
          </a:solidFill>
          <a:latin typeface="+mj-lt"/>
          <a:ea typeface="Lato Light" charset="0"/>
          <a:cs typeface="Lato Light" charset="0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2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fif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fif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7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customXml" Target="../ink/ink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zervirano mjesto slike 16">
            <a:extLst>
              <a:ext uri="{FF2B5EF4-FFF2-40B4-BE49-F238E27FC236}">
                <a16:creationId xmlns:a16="http://schemas.microsoft.com/office/drawing/2014/main" id="{F463D098-EA20-1F3C-C998-D1A91806CE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0" y="-635569"/>
            <a:ext cx="24363030" cy="17227476"/>
          </a:xfrm>
          <a:prstGeom prst="rect">
            <a:avLst/>
          </a:prstGeom>
          <a:blipFill dpi="0"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000"/>
                      </a14:imgEffect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BCA3628E-6E0E-2759-3DEE-CAF71D72513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033649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en-US" dirty="0">
              <a:latin typeface="Lato Light" charset="0"/>
              <a:cs typeface="Lato Light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143C1E23-92FC-4A44-8524-BF78B598D565}"/>
              </a:ext>
            </a:extLst>
          </p:cNvPr>
          <p:cNvSpPr txBox="1"/>
          <p:nvPr/>
        </p:nvSpPr>
        <p:spPr>
          <a:xfrm>
            <a:off x="4873625" y="5892673"/>
            <a:ext cx="18779045" cy="9215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4400" b="1" dirty="0">
                <a:solidFill>
                  <a:srgbClr val="CDB380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PROSTORNI KONCEPT RAZVOJA KANALA SAVA- SAVA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B0DF279D-4D46-42F8-85B1-90B8247E798B}"/>
              </a:ext>
            </a:extLst>
          </p:cNvPr>
          <p:cNvSpPr/>
          <p:nvPr/>
        </p:nvSpPr>
        <p:spPr>
          <a:xfrm>
            <a:off x="-5220" y="566911"/>
            <a:ext cx="611645" cy="1642889"/>
          </a:xfrm>
          <a:prstGeom prst="rect">
            <a:avLst/>
          </a:prstGeom>
          <a:solidFill>
            <a:srgbClr val="CDB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572E6C80-F680-3632-B895-0E74A0B50F3C}"/>
              </a:ext>
            </a:extLst>
          </p:cNvPr>
          <p:cNvSpPr txBox="1"/>
          <p:nvPr/>
        </p:nvSpPr>
        <p:spPr>
          <a:xfrm>
            <a:off x="6005384" y="7299780"/>
            <a:ext cx="12356756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3200" spc="600" dirty="0">
                <a:solidFill>
                  <a:schemeClr val="bg1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Zdravko Jurčec, dipl. ing. </a:t>
            </a:r>
            <a:r>
              <a:rPr lang="hr-HR" sz="3200" spc="600" dirty="0" err="1">
                <a:solidFill>
                  <a:schemeClr val="bg1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građ</a:t>
            </a:r>
            <a:r>
              <a:rPr lang="hr-HR" sz="3200" spc="600" dirty="0">
                <a:solidFill>
                  <a:schemeClr val="bg1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hr-HR" sz="3200" spc="600" dirty="0">
                <a:solidFill>
                  <a:schemeClr val="bg1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Ivana Kralj, </a:t>
            </a:r>
            <a:r>
              <a:rPr lang="hr-HR" sz="3200" spc="600" dirty="0" err="1">
                <a:solidFill>
                  <a:schemeClr val="bg1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mag.ing.prosp.arch</a:t>
            </a:r>
            <a:r>
              <a:rPr lang="hr-HR" sz="3200" spc="600" dirty="0">
                <a:solidFill>
                  <a:schemeClr val="bg1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hr-HR" sz="3200" spc="600" dirty="0">
                <a:solidFill>
                  <a:schemeClr val="bg1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Jelena Luketa Knez, dipl. </a:t>
            </a:r>
            <a:r>
              <a:rPr lang="hr-HR" sz="3200" spc="600" dirty="0" err="1">
                <a:solidFill>
                  <a:schemeClr val="bg1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ing.arh</a:t>
            </a:r>
            <a:r>
              <a:rPr lang="hr-HR" spc="600" dirty="0">
                <a:solidFill>
                  <a:schemeClr val="bg1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.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031B293-D8C5-C915-1AC6-F14DBC2CB1FF}"/>
              </a:ext>
            </a:extLst>
          </p:cNvPr>
          <p:cNvSpPr/>
          <p:nvPr/>
        </p:nvSpPr>
        <p:spPr>
          <a:xfrm>
            <a:off x="6089195" y="11428818"/>
            <a:ext cx="12188825" cy="11490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endParaRPr lang="hr-HR" sz="2400" spc="600" dirty="0">
              <a:solidFill>
                <a:schemeClr val="bg1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pPr algn="ctr">
              <a:lnSpc>
                <a:spcPct val="150000"/>
              </a:lnSpc>
            </a:pPr>
            <a:r>
              <a:rPr lang="hr-HR" sz="2400" spc="600" dirty="0">
                <a:solidFill>
                  <a:schemeClr val="bg1"/>
                </a:solidFill>
                <a:latin typeface="HK Nova Medium" panose="00000600000000000000" pitchFamily="2" charset="0"/>
                <a:ea typeface="Montserrat Medium" charset="0"/>
                <a:cs typeface="Montserrat Medium" charset="0"/>
              </a:rPr>
              <a:t>ZAGREB, 03.04.2025.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89CF13C-47F1-AD94-9D00-7240A50A7265}"/>
              </a:ext>
            </a:extLst>
          </p:cNvPr>
          <p:cNvSpPr/>
          <p:nvPr/>
        </p:nvSpPr>
        <p:spPr>
          <a:xfrm>
            <a:off x="9497058" y="12739446"/>
            <a:ext cx="5383533" cy="120703"/>
          </a:xfrm>
          <a:prstGeom prst="rect">
            <a:avLst/>
          </a:prstGeom>
          <a:solidFill>
            <a:srgbClr val="031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ica 5">
            <a:extLst>
              <a:ext uri="{FF2B5EF4-FFF2-40B4-BE49-F238E27FC236}">
                <a16:creationId xmlns:a16="http://schemas.microsoft.com/office/drawing/2014/main" id="{F8B6B005-73B7-6C88-BF26-9313A2C448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230910"/>
              </p:ext>
            </p:extLst>
          </p:nvPr>
        </p:nvGraphicFramePr>
        <p:xfrm>
          <a:off x="1165830" y="11773396"/>
          <a:ext cx="449784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8923">
                  <a:extLst>
                    <a:ext uri="{9D8B030D-6E8A-4147-A177-3AD203B41FA5}">
                      <a16:colId xmlns:a16="http://schemas.microsoft.com/office/drawing/2014/main" val="1362724679"/>
                    </a:ext>
                  </a:extLst>
                </a:gridCol>
                <a:gridCol w="2248923">
                  <a:extLst>
                    <a:ext uri="{9D8B030D-6E8A-4147-A177-3AD203B41FA5}">
                      <a16:colId xmlns:a16="http://schemas.microsoft.com/office/drawing/2014/main" val="192377166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just"/>
                      <a:r>
                        <a:rPr lang="hr-HR" sz="1200" b="0" dirty="0">
                          <a:solidFill>
                            <a:srgbClr val="CDB380"/>
                          </a:solidFill>
                          <a:latin typeface="+mj-lt"/>
                        </a:rPr>
                        <a:t>KONCEPT BUDUĆEG RAZVOJA GRADA ZAGREBA I OKOLICE UZ RIJEKU SAVU I KANAL SAVA-SAVA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554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171" marR="0" lvl="1" indent="0" algn="l" defTabSz="18283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kern="1200" dirty="0" err="1">
                          <a:solidFill>
                            <a:srgbClr val="CDB38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Jurcon</a:t>
                      </a:r>
                      <a:r>
                        <a:rPr lang="hr-HR" sz="1200" kern="1200" dirty="0">
                          <a:solidFill>
                            <a:srgbClr val="CDB38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Projekt</a:t>
                      </a:r>
                    </a:p>
                    <a:p>
                      <a:pPr lvl="1"/>
                      <a:endParaRPr lang="hr-HR" sz="1200" kern="1200" dirty="0">
                        <a:solidFill>
                          <a:srgbClr val="CDB38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ctr">
                        <a:spcAft>
                          <a:spcPts val="0"/>
                        </a:spcAft>
                        <a:tabLst>
                          <a:tab pos="2865755" algn="ctr"/>
                          <a:tab pos="5731510" algn="r"/>
                        </a:tabLst>
                      </a:pPr>
                      <a:endParaRPr lang="hr-HR" sz="1200" dirty="0">
                        <a:solidFill>
                          <a:srgbClr val="CDB3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404248"/>
                  </a:ext>
                </a:extLst>
              </a:tr>
            </a:tbl>
          </a:graphicData>
        </a:graphic>
      </p:graphicFrame>
      <p:pic>
        <p:nvPicPr>
          <p:cNvPr id="10" name="Picture 49">
            <a:extLst>
              <a:ext uri="{FF2B5EF4-FFF2-40B4-BE49-F238E27FC236}">
                <a16:creationId xmlns:a16="http://schemas.microsoft.com/office/drawing/2014/main" id="{54D679D2-A4A5-2D28-6195-F4E0496DD714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127" y="12307249"/>
            <a:ext cx="798477" cy="552900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568E27EC-35C4-3C5C-0EFB-0B2F3DF10005}"/>
              </a:ext>
            </a:extLst>
          </p:cNvPr>
          <p:cNvSpPr txBox="1"/>
          <p:nvPr/>
        </p:nvSpPr>
        <p:spPr>
          <a:xfrm>
            <a:off x="1161677" y="683899"/>
            <a:ext cx="5015883" cy="14089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3200" b="1" spc="600" dirty="0">
                <a:solidFill>
                  <a:srgbClr val="E8DDCB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03. TRAVANJ</a:t>
            </a:r>
          </a:p>
          <a:p>
            <a:pPr>
              <a:lnSpc>
                <a:spcPct val="150000"/>
              </a:lnSpc>
            </a:pPr>
            <a:r>
              <a:rPr lang="hr-HR" sz="3200" b="1" spc="600" dirty="0">
                <a:solidFill>
                  <a:srgbClr val="E8DDCB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2025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11E96D79-3001-CE4E-1528-DA52C17CB3F1}"/>
              </a:ext>
            </a:extLst>
          </p:cNvPr>
          <p:cNvSpPr txBox="1"/>
          <p:nvPr/>
        </p:nvSpPr>
        <p:spPr>
          <a:xfrm>
            <a:off x="3376014" y="4365326"/>
            <a:ext cx="175964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4400" b="0" dirty="0">
                <a:solidFill>
                  <a:srgbClr val="CDB380"/>
                </a:solidFill>
                <a:latin typeface="+mj-lt"/>
              </a:rPr>
              <a:t>KONCEPT BUDUĆEG RAZVOJA GRADA ZAGREBA I OKOLICE</a:t>
            </a:r>
          </a:p>
          <a:p>
            <a:pPr algn="ctr"/>
            <a:r>
              <a:rPr lang="hr-HR" sz="4400" b="0" dirty="0">
                <a:solidFill>
                  <a:srgbClr val="CDB380"/>
                </a:solidFill>
                <a:latin typeface="+mj-lt"/>
              </a:rPr>
              <a:t>UZ RIJEKU SAVU I KANAL SAVA-SAVA</a:t>
            </a: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90F0DBE9-FCB6-5ED0-C75E-1AC0D5757352}"/>
              </a:ext>
            </a:extLst>
          </p:cNvPr>
          <p:cNvSpPr/>
          <p:nvPr/>
        </p:nvSpPr>
        <p:spPr>
          <a:xfrm>
            <a:off x="3170235" y="7241845"/>
            <a:ext cx="18026743" cy="120703"/>
          </a:xfrm>
          <a:prstGeom prst="rect">
            <a:avLst/>
          </a:prstGeom>
          <a:solidFill>
            <a:srgbClr val="031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386554BF-60BC-10F0-425F-961131846364}"/>
              </a:ext>
            </a:extLst>
          </p:cNvPr>
          <p:cNvSpPr/>
          <p:nvPr/>
        </p:nvSpPr>
        <p:spPr>
          <a:xfrm>
            <a:off x="3170235" y="5834362"/>
            <a:ext cx="18026743" cy="120703"/>
          </a:xfrm>
          <a:prstGeom prst="rect">
            <a:avLst/>
          </a:prstGeom>
          <a:solidFill>
            <a:srgbClr val="031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3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CF098F-A43C-6020-1D51-EC97116B8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:a16="http://schemas.microsoft.com/office/drawing/2014/main" id="{581B91B0-0093-A1D3-1657-E701C48B7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"/>
            <a:ext cx="24377650" cy="13715857"/>
          </a:xfrm>
          <a:prstGeom prst="rect">
            <a:avLst/>
          </a:prstGeom>
        </p:spPr>
      </p:pic>
      <p:sp>
        <p:nvSpPr>
          <p:cNvPr id="14" name="Pravokutnik 13">
            <a:extLst>
              <a:ext uri="{FF2B5EF4-FFF2-40B4-BE49-F238E27FC236}">
                <a16:creationId xmlns:a16="http://schemas.microsoft.com/office/drawing/2014/main" id="{EB0A4D9F-F27D-9C51-812A-2AD6BF531000}"/>
              </a:ext>
            </a:extLst>
          </p:cNvPr>
          <p:cNvSpPr/>
          <p:nvPr/>
        </p:nvSpPr>
        <p:spPr>
          <a:xfrm>
            <a:off x="7463481" y="-1"/>
            <a:ext cx="14307743" cy="13716000"/>
          </a:xfrm>
          <a:prstGeom prst="rect">
            <a:avLst/>
          </a:prstGeom>
          <a:solidFill>
            <a:srgbClr val="031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3A0BA887-348F-9C14-1D1D-FC2D6BF2D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66" y="2502002"/>
            <a:ext cx="20178359" cy="10493202"/>
          </a:xfrm>
          <a:prstGeom prst="rect">
            <a:avLst/>
          </a:prstGeom>
        </p:spPr>
      </p:pic>
      <p:sp>
        <p:nvSpPr>
          <p:cNvPr id="13" name="Prostoručno: oblik 12">
            <a:extLst>
              <a:ext uri="{FF2B5EF4-FFF2-40B4-BE49-F238E27FC236}">
                <a16:creationId xmlns:a16="http://schemas.microsoft.com/office/drawing/2014/main" id="{C76ECD37-DF1B-23BB-3BAE-5B0C3868128E}"/>
              </a:ext>
            </a:extLst>
          </p:cNvPr>
          <p:cNvSpPr/>
          <p:nvPr/>
        </p:nvSpPr>
        <p:spPr>
          <a:xfrm>
            <a:off x="7463481" y="0"/>
            <a:ext cx="13839568" cy="9982200"/>
          </a:xfrm>
          <a:custGeom>
            <a:avLst/>
            <a:gdLst>
              <a:gd name="connsiteX0" fmla="*/ 0 w 13839568"/>
              <a:gd name="connsiteY0" fmla="*/ 0 h 9712411"/>
              <a:gd name="connsiteX1" fmla="*/ 0 w 13839568"/>
              <a:gd name="connsiteY1" fmla="*/ 5362832 h 9712411"/>
              <a:gd name="connsiteX2" fmla="*/ 6425514 w 13839568"/>
              <a:gd name="connsiteY2" fmla="*/ 5362832 h 9712411"/>
              <a:gd name="connsiteX3" fmla="*/ 6425514 w 13839568"/>
              <a:gd name="connsiteY3" fmla="*/ 9712411 h 9712411"/>
              <a:gd name="connsiteX4" fmla="*/ 13839568 w 13839568"/>
              <a:gd name="connsiteY4" fmla="*/ 9712411 h 9712411"/>
              <a:gd name="connsiteX5" fmla="*/ 13839568 w 13839568"/>
              <a:gd name="connsiteY5" fmla="*/ 123568 h 9712411"/>
              <a:gd name="connsiteX0" fmla="*/ 0 w 13839568"/>
              <a:gd name="connsiteY0" fmla="*/ 0 h 9712411"/>
              <a:gd name="connsiteX1" fmla="*/ 0 w 13839568"/>
              <a:gd name="connsiteY1" fmla="*/ 5242604 h 9712411"/>
              <a:gd name="connsiteX2" fmla="*/ 6425514 w 13839568"/>
              <a:gd name="connsiteY2" fmla="*/ 5362832 h 9712411"/>
              <a:gd name="connsiteX3" fmla="*/ 6425514 w 13839568"/>
              <a:gd name="connsiteY3" fmla="*/ 9712411 h 9712411"/>
              <a:gd name="connsiteX4" fmla="*/ 13839568 w 13839568"/>
              <a:gd name="connsiteY4" fmla="*/ 9712411 h 9712411"/>
              <a:gd name="connsiteX5" fmla="*/ 13839568 w 13839568"/>
              <a:gd name="connsiteY5" fmla="*/ 123568 h 9712411"/>
              <a:gd name="connsiteX0" fmla="*/ 0 w 13839568"/>
              <a:gd name="connsiteY0" fmla="*/ 0 h 9712411"/>
              <a:gd name="connsiteX1" fmla="*/ 0 w 13839568"/>
              <a:gd name="connsiteY1" fmla="*/ 5242604 h 9712411"/>
              <a:gd name="connsiteX2" fmla="*/ 6425514 w 13839568"/>
              <a:gd name="connsiteY2" fmla="*/ 5218558 h 9712411"/>
              <a:gd name="connsiteX3" fmla="*/ 6425514 w 13839568"/>
              <a:gd name="connsiteY3" fmla="*/ 9712411 h 9712411"/>
              <a:gd name="connsiteX4" fmla="*/ 13839568 w 13839568"/>
              <a:gd name="connsiteY4" fmla="*/ 9712411 h 9712411"/>
              <a:gd name="connsiteX5" fmla="*/ 13839568 w 13839568"/>
              <a:gd name="connsiteY5" fmla="*/ 123568 h 971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839568" h="9712411">
                <a:moveTo>
                  <a:pt x="0" y="0"/>
                </a:moveTo>
                <a:lnTo>
                  <a:pt x="0" y="5242604"/>
                </a:lnTo>
                <a:lnTo>
                  <a:pt x="6425514" y="5218558"/>
                </a:lnTo>
                <a:lnTo>
                  <a:pt x="6425514" y="9712411"/>
                </a:lnTo>
                <a:lnTo>
                  <a:pt x="13839568" y="9712411"/>
                </a:lnTo>
                <a:lnTo>
                  <a:pt x="13839568" y="123568"/>
                </a:lnTo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E9B0E157-0AE3-0044-E369-CD6686E5EC9A}"/>
              </a:ext>
            </a:extLst>
          </p:cNvPr>
          <p:cNvSpPr txBox="1"/>
          <p:nvPr/>
        </p:nvSpPr>
        <p:spPr>
          <a:xfrm>
            <a:off x="851329" y="358082"/>
            <a:ext cx="5470096" cy="17611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4000" b="1" dirty="0">
                <a:solidFill>
                  <a:srgbClr val="CDB380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KONCEPT- KANAL SAVA –SAVA -2024 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E3313B81-C7A2-D4F2-5DB5-CA3D1F4B62F9}"/>
              </a:ext>
            </a:extLst>
          </p:cNvPr>
          <p:cNvSpPr/>
          <p:nvPr/>
        </p:nvSpPr>
        <p:spPr>
          <a:xfrm>
            <a:off x="-5220" y="566911"/>
            <a:ext cx="611645" cy="1642889"/>
          </a:xfrm>
          <a:prstGeom prst="rect">
            <a:avLst/>
          </a:prstGeom>
          <a:solidFill>
            <a:srgbClr val="CDB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2E650486-C0DF-6CAE-262A-01D1B0A953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963731"/>
              </p:ext>
            </p:extLst>
          </p:nvPr>
        </p:nvGraphicFramePr>
        <p:xfrm>
          <a:off x="4062413" y="1441450"/>
          <a:ext cx="16251237" cy="1083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utoCAD LT Drawing" r:id="rId5" imgW="0" imgH="0" progId="AutoCADLT.Drawing.23">
                  <p:embed/>
                </p:oleObj>
              </mc:Choice>
              <mc:Fallback>
                <p:oleObj name="AutoCAD LT Drawing" r:id="rId5" imgW="0" imgH="0" progId="AutoCADLT.Drawing.23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2E650486-C0DF-6CAE-262A-01D1B0A9534A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4062413" y="1441450"/>
                        <a:ext cx="16251237" cy="1083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BDAF88A1-8A79-67B3-D229-46B2D730A8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0020765"/>
              </p:ext>
            </p:extLst>
          </p:nvPr>
        </p:nvGraphicFramePr>
        <p:xfrm>
          <a:off x="4062413" y="1441450"/>
          <a:ext cx="16251237" cy="1083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0" imgH="0" progId="AcroExch.Document.DC">
                  <p:embed/>
                </p:oleObj>
              </mc:Choice>
              <mc:Fallback>
                <p:oleObj name="Acrobat Document" r:id="rId5" imgW="0" imgH="0" progId="AcroExch.Document.DC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BDAF88A1-8A79-67B3-D229-46B2D730A877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4062413" y="1441450"/>
                        <a:ext cx="16251237" cy="1083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Slika 19">
            <a:extLst>
              <a:ext uri="{FF2B5EF4-FFF2-40B4-BE49-F238E27FC236}">
                <a16:creationId xmlns:a16="http://schemas.microsoft.com/office/drawing/2014/main" id="{EE52784A-7EFD-E9F7-E806-6D404DC6D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9410" y="358082"/>
            <a:ext cx="5586034" cy="396000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21" name="Rezervirano mjesto slike 18">
            <a:extLst>
              <a:ext uri="{FF2B5EF4-FFF2-40B4-BE49-F238E27FC236}">
                <a16:creationId xmlns:a16="http://schemas.microsoft.com/office/drawing/2014/main" id="{88E47767-CE15-DA1D-6011-842EDAFA661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7" b="10197"/>
          <a:stretch/>
        </p:blipFill>
        <p:spPr>
          <a:xfrm>
            <a:off x="13939022" y="358082"/>
            <a:ext cx="7038166" cy="3960000"/>
          </a:xfrm>
          <a:prstGeom prst="rect">
            <a:avLst/>
          </a:prstGeom>
          <a:noFill/>
          <a:ln w="38100">
            <a:solidFill>
              <a:schemeClr val="bg2"/>
            </a:solidFill>
          </a:ln>
          <a:effectLst/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DE30946A-5A34-93A1-5DDF-282359FAE6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33368" y="5378634"/>
            <a:ext cx="5917878" cy="396000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D4F75F4C-3389-E77C-647E-E77333773913}"/>
              </a:ext>
            </a:extLst>
          </p:cNvPr>
          <p:cNvSpPr txBox="1"/>
          <p:nvPr/>
        </p:nvSpPr>
        <p:spPr>
          <a:xfrm>
            <a:off x="8530291" y="4377713"/>
            <a:ext cx="12183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dirty="0" err="1">
                <a:solidFill>
                  <a:schemeClr val="accent4"/>
                </a:solidFill>
                <a:latin typeface="HK Nova Medium" panose="020B0604020202020204" charset="0"/>
              </a:rPr>
              <a:t>Offenbach</a:t>
            </a:r>
            <a:r>
              <a:rPr lang="hr-HR" dirty="0">
                <a:solidFill>
                  <a:schemeClr val="accent4"/>
                </a:solidFill>
                <a:latin typeface="HK Nova Medium" panose="020B0604020202020204" charset="0"/>
              </a:rPr>
              <a:t> na Majni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1468BACC-CFBA-B8F5-0DE4-2594C971783D}"/>
              </a:ext>
            </a:extLst>
          </p:cNvPr>
          <p:cNvSpPr txBox="1"/>
          <p:nvPr/>
        </p:nvSpPr>
        <p:spPr>
          <a:xfrm>
            <a:off x="13937906" y="9335869"/>
            <a:ext cx="12183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dirty="0" err="1">
                <a:solidFill>
                  <a:schemeClr val="accent4"/>
                </a:solidFill>
                <a:latin typeface="HK Nova Medium" panose="020B0604020202020204" charset="0"/>
              </a:rPr>
              <a:t>Bungalow</a:t>
            </a:r>
            <a:r>
              <a:rPr lang="hr-HR" dirty="0">
                <a:solidFill>
                  <a:schemeClr val="accent4"/>
                </a:solidFill>
                <a:latin typeface="HK Nova Medium" panose="020B0604020202020204" charset="0"/>
              </a:rPr>
              <a:t> park, North Holland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08CF91A1-0B75-1593-6048-B004E35864E5}"/>
              </a:ext>
            </a:extLst>
          </p:cNvPr>
          <p:cNvSpPr txBox="1"/>
          <p:nvPr/>
        </p:nvSpPr>
        <p:spPr>
          <a:xfrm>
            <a:off x="15455951" y="4423880"/>
            <a:ext cx="50158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GB" dirty="0" err="1">
                <a:solidFill>
                  <a:schemeClr val="accent4"/>
                </a:solidFill>
                <a:latin typeface="HK Nova Medium" panose="020B0604020202020204" charset="0"/>
              </a:rPr>
              <a:t>Beč</a:t>
            </a:r>
            <a:r>
              <a:rPr lang="en-GB" dirty="0">
                <a:solidFill>
                  <a:schemeClr val="accent4"/>
                </a:solidFill>
                <a:latin typeface="HK Nova Medium" panose="020B0604020202020204" charset="0"/>
              </a:rPr>
              <a:t>, </a:t>
            </a:r>
            <a:r>
              <a:rPr lang="en-GB" dirty="0" err="1">
                <a:solidFill>
                  <a:schemeClr val="accent4"/>
                </a:solidFill>
                <a:latin typeface="HK Nova Medium" panose="020B0604020202020204" charset="0"/>
              </a:rPr>
              <a:t>Austrija</a:t>
            </a:r>
            <a:endParaRPr lang="hr-HR" dirty="0">
              <a:solidFill>
                <a:schemeClr val="accent4"/>
              </a:solidFill>
              <a:latin typeface="HK Nova Medium" panose="020B0604020202020204" charset="0"/>
            </a:endParaRPr>
          </a:p>
        </p:txBody>
      </p:sp>
      <p:pic>
        <p:nvPicPr>
          <p:cNvPr id="24" name="Slika 23">
            <a:extLst>
              <a:ext uri="{FF2B5EF4-FFF2-40B4-BE49-F238E27FC236}">
                <a16:creationId xmlns:a16="http://schemas.microsoft.com/office/drawing/2014/main" id="{8F4CB0A8-C843-7E34-E879-8D8773971C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045" y="9802273"/>
            <a:ext cx="5191230" cy="319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85EFFA-F234-EDE5-1E45-3F31731B1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:a16="http://schemas.microsoft.com/office/drawing/2014/main" id="{84A97DA2-BD01-1D84-FFAA-7B3CA3CB7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"/>
            <a:ext cx="24377650" cy="13715857"/>
          </a:xfrm>
          <a:prstGeom prst="rect">
            <a:avLst/>
          </a:prstGeom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id="{B7B16F34-7504-FBF1-366B-2FCBEA399DA3}"/>
              </a:ext>
            </a:extLst>
          </p:cNvPr>
          <p:cNvSpPr/>
          <p:nvPr/>
        </p:nvSpPr>
        <p:spPr>
          <a:xfrm>
            <a:off x="8190893" y="-1"/>
            <a:ext cx="13580331" cy="13716000"/>
          </a:xfrm>
          <a:prstGeom prst="rect">
            <a:avLst/>
          </a:prstGeom>
          <a:solidFill>
            <a:srgbClr val="031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95297732-3DAE-3591-FA87-2B28B6B6D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66" y="2502002"/>
            <a:ext cx="20178359" cy="10493202"/>
          </a:xfrm>
          <a:prstGeom prst="rect">
            <a:avLst/>
          </a:prstGeom>
        </p:spPr>
      </p:pic>
      <p:sp>
        <p:nvSpPr>
          <p:cNvPr id="6" name="Prostoručno: oblik 5">
            <a:extLst>
              <a:ext uri="{FF2B5EF4-FFF2-40B4-BE49-F238E27FC236}">
                <a16:creationId xmlns:a16="http://schemas.microsoft.com/office/drawing/2014/main" id="{BC585170-3F02-A738-7501-1733C0679DAC}"/>
              </a:ext>
            </a:extLst>
          </p:cNvPr>
          <p:cNvSpPr/>
          <p:nvPr/>
        </p:nvSpPr>
        <p:spPr>
          <a:xfrm>
            <a:off x="8190893" y="6177"/>
            <a:ext cx="12961133" cy="9828965"/>
          </a:xfrm>
          <a:custGeom>
            <a:avLst/>
            <a:gdLst>
              <a:gd name="connsiteX0" fmla="*/ 0 w 13147589"/>
              <a:gd name="connsiteY0" fmla="*/ 24714 h 9514703"/>
              <a:gd name="connsiteX1" fmla="*/ 0 w 13147589"/>
              <a:gd name="connsiteY1" fmla="*/ 5214551 h 9514703"/>
              <a:gd name="connsiteX2" fmla="*/ 5313405 w 13147589"/>
              <a:gd name="connsiteY2" fmla="*/ 5214551 h 9514703"/>
              <a:gd name="connsiteX3" fmla="*/ 5313405 w 13147589"/>
              <a:gd name="connsiteY3" fmla="*/ 9514703 h 9514703"/>
              <a:gd name="connsiteX4" fmla="*/ 13147589 w 13147589"/>
              <a:gd name="connsiteY4" fmla="*/ 9514703 h 9514703"/>
              <a:gd name="connsiteX5" fmla="*/ 13147589 w 13147589"/>
              <a:gd name="connsiteY5" fmla="*/ 0 h 9514703"/>
              <a:gd name="connsiteX6" fmla="*/ 0 w 13147589"/>
              <a:gd name="connsiteY6" fmla="*/ 24714 h 9514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47589" h="9514703">
                <a:moveTo>
                  <a:pt x="0" y="24714"/>
                </a:moveTo>
                <a:lnTo>
                  <a:pt x="0" y="5214551"/>
                </a:lnTo>
                <a:lnTo>
                  <a:pt x="5313405" y="5214551"/>
                </a:lnTo>
                <a:lnTo>
                  <a:pt x="5313405" y="9514703"/>
                </a:lnTo>
                <a:lnTo>
                  <a:pt x="13147589" y="9514703"/>
                </a:lnTo>
                <a:lnTo>
                  <a:pt x="13147589" y="0"/>
                </a:lnTo>
                <a:lnTo>
                  <a:pt x="0" y="24714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FCB8F7CF-1B7A-4C51-3A98-AA728DD036F7}"/>
              </a:ext>
            </a:extLst>
          </p:cNvPr>
          <p:cNvSpPr txBox="1"/>
          <p:nvPr/>
        </p:nvSpPr>
        <p:spPr>
          <a:xfrm>
            <a:off x="851329" y="358082"/>
            <a:ext cx="5470096" cy="17611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4000" b="1" dirty="0">
                <a:solidFill>
                  <a:srgbClr val="CDB380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KONCEPT- KANAL SAVA –SAVA -2024 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7EE7EAFA-1AD1-B26D-FE6E-619986117979}"/>
              </a:ext>
            </a:extLst>
          </p:cNvPr>
          <p:cNvSpPr/>
          <p:nvPr/>
        </p:nvSpPr>
        <p:spPr>
          <a:xfrm>
            <a:off x="-5220" y="566911"/>
            <a:ext cx="611645" cy="1642889"/>
          </a:xfrm>
          <a:prstGeom prst="rect">
            <a:avLst/>
          </a:prstGeom>
          <a:solidFill>
            <a:srgbClr val="CDB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B0CC161-8F19-D57D-3B94-D49B0B9A8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3154" y="356023"/>
            <a:ext cx="5912423" cy="396000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E9D70BA-EE72-5BAE-A379-8F0225C8C3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27054" y="356023"/>
            <a:ext cx="5276313" cy="396000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1D948A6F-C593-9A86-B531-619C06D4F197}"/>
              </a:ext>
            </a:extLst>
          </p:cNvPr>
          <p:cNvSpPr txBox="1"/>
          <p:nvPr/>
        </p:nvSpPr>
        <p:spPr>
          <a:xfrm>
            <a:off x="8710903" y="4384365"/>
            <a:ext cx="12183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 err="1">
                <a:solidFill>
                  <a:schemeClr val="accent4"/>
                </a:solidFill>
                <a:latin typeface="HK Nova Medium" panose="020B0604020202020204" charset="0"/>
              </a:rPr>
              <a:t>Waterfront</a:t>
            </a:r>
            <a:r>
              <a:rPr lang="hr-HR" dirty="0">
                <a:solidFill>
                  <a:schemeClr val="accent4"/>
                </a:solidFill>
                <a:latin typeface="HK Nova Medium" panose="020B0604020202020204" charset="0"/>
              </a:rPr>
              <a:t>, Kopenhagen </a:t>
            </a:r>
            <a:endParaRPr lang="en-GB" dirty="0">
              <a:solidFill>
                <a:schemeClr val="accent4"/>
              </a:solidFill>
              <a:latin typeface="HK Nova Medium" panose="020B0604020202020204" charset="0"/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1EBA4C45-1B58-DFAB-1D38-B96C3659CB6C}"/>
              </a:ext>
            </a:extLst>
          </p:cNvPr>
          <p:cNvSpPr txBox="1"/>
          <p:nvPr/>
        </p:nvSpPr>
        <p:spPr>
          <a:xfrm>
            <a:off x="15474497" y="4351032"/>
            <a:ext cx="121837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dirty="0">
                <a:solidFill>
                  <a:schemeClr val="accent4"/>
                </a:solidFill>
                <a:latin typeface="+mj-lt"/>
              </a:rPr>
              <a:t>Mint hotel, Amsterdam</a:t>
            </a:r>
          </a:p>
          <a:p>
            <a:pPr>
              <a:defRPr/>
            </a:pPr>
            <a:endParaRPr lang="hr-HR" dirty="0">
              <a:solidFill>
                <a:schemeClr val="accent4"/>
              </a:solidFill>
              <a:latin typeface="+mj-lt"/>
            </a:endParaRPr>
          </a:p>
        </p:txBody>
      </p:sp>
      <p:pic>
        <p:nvPicPr>
          <p:cNvPr id="11" name="Slika 10" descr="Slika na kojoj se prikazuje vanjski, nebo, voda, zgrada&#10;&#10;Sadržaj generiran umjetnom inteligencijom može biti netočan.">
            <a:extLst>
              <a:ext uri="{FF2B5EF4-FFF2-40B4-BE49-F238E27FC236}">
                <a16:creationId xmlns:a16="http://schemas.microsoft.com/office/drawing/2014/main" id="{00DD976B-D034-D11E-A7CF-A2C687068AB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342" y="5413493"/>
            <a:ext cx="6402163" cy="360000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0139DF8D-73A8-8336-5D7A-BFC1D671C925}"/>
              </a:ext>
            </a:extLst>
          </p:cNvPr>
          <p:cNvSpPr txBox="1"/>
          <p:nvPr/>
        </p:nvSpPr>
        <p:spPr>
          <a:xfrm>
            <a:off x="14940280" y="9013493"/>
            <a:ext cx="12183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dirty="0">
                <a:solidFill>
                  <a:schemeClr val="accent4"/>
                </a:solidFill>
                <a:latin typeface="+mj-lt"/>
              </a:rPr>
              <a:t>Harbour, </a:t>
            </a:r>
            <a:r>
              <a:rPr lang="en-GB" dirty="0">
                <a:solidFill>
                  <a:schemeClr val="accent4"/>
                </a:solidFill>
                <a:latin typeface="+mj-lt"/>
              </a:rPr>
              <a:t>K</a:t>
            </a:r>
            <a:r>
              <a:rPr lang="hr-HR" dirty="0" err="1">
                <a:solidFill>
                  <a:schemeClr val="accent4"/>
                </a:solidFill>
                <a:latin typeface="+mj-lt"/>
              </a:rPr>
              <a:t>openhagen</a:t>
            </a:r>
            <a:endParaRPr lang="hr-HR" dirty="0">
              <a:solidFill>
                <a:schemeClr val="accent4"/>
              </a:solidFill>
              <a:latin typeface="+mj-lt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A4B7ADAD-6A44-798F-FAFF-C8564DC50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350" y="9798154"/>
            <a:ext cx="5191230" cy="319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8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D534F-9FA4-6994-45F1-65D8ED095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like 16">
            <a:extLst>
              <a:ext uri="{FF2B5EF4-FFF2-40B4-BE49-F238E27FC236}">
                <a16:creationId xmlns:a16="http://schemas.microsoft.com/office/drawing/2014/main" id="{3378800E-0ABD-4AAA-017F-001B8D14E6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0" y="-635569"/>
            <a:ext cx="24363030" cy="17227476"/>
          </a:xfrm>
          <a:prstGeom prst="rect">
            <a:avLst/>
          </a:prstGeom>
          <a:blipFill dpi="0"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000"/>
                      </a14:imgEffect>
                      <a14:imgEffect>
                        <a14:saturation sa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/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1B7E50F3-9209-056C-6616-B7E5DEEE2AD2}"/>
              </a:ext>
            </a:extLst>
          </p:cNvPr>
          <p:cNvSpPr/>
          <p:nvPr/>
        </p:nvSpPr>
        <p:spPr>
          <a:xfrm>
            <a:off x="-5220" y="0"/>
            <a:ext cx="24377651" cy="13716000"/>
          </a:xfrm>
          <a:prstGeom prst="rect">
            <a:avLst/>
          </a:prstGeom>
          <a:solidFill>
            <a:srgbClr val="033649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en-US" dirty="0">
              <a:latin typeface="Lato Light" charset="0"/>
              <a:cs typeface="Lato Light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89C43D9-98C6-5D83-6565-54BCD8D38119}"/>
              </a:ext>
            </a:extLst>
          </p:cNvPr>
          <p:cNvSpPr txBox="1"/>
          <p:nvPr/>
        </p:nvSpPr>
        <p:spPr>
          <a:xfrm>
            <a:off x="9370982" y="5639396"/>
            <a:ext cx="56252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4400" b="0" dirty="0">
                <a:solidFill>
                  <a:srgbClr val="CDB380"/>
                </a:solidFill>
                <a:latin typeface="+mj-lt"/>
              </a:rPr>
              <a:t>HVALA NA PAŽNJI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86C76C40-296C-580D-1780-FF0F959A5161}"/>
              </a:ext>
            </a:extLst>
          </p:cNvPr>
          <p:cNvSpPr/>
          <p:nvPr/>
        </p:nvSpPr>
        <p:spPr>
          <a:xfrm>
            <a:off x="6089195" y="11428818"/>
            <a:ext cx="12188825" cy="11490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endParaRPr lang="hr-HR" sz="2400" spc="600" dirty="0">
              <a:solidFill>
                <a:schemeClr val="bg1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pPr algn="ctr">
              <a:lnSpc>
                <a:spcPct val="150000"/>
              </a:lnSpc>
            </a:pPr>
            <a:r>
              <a:rPr lang="hr-HR" sz="2400" spc="600" dirty="0">
                <a:solidFill>
                  <a:schemeClr val="bg1"/>
                </a:solidFill>
                <a:latin typeface="HK Nova Medium" panose="00000600000000000000" pitchFamily="2" charset="0"/>
                <a:ea typeface="Montserrat Medium" charset="0"/>
                <a:cs typeface="Montserrat Medium" charset="0"/>
              </a:rPr>
              <a:t>ZAGREB, 03.04.2025.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05F339C4-8456-C1A9-4765-75E9A50FD35A}"/>
              </a:ext>
            </a:extLst>
          </p:cNvPr>
          <p:cNvSpPr/>
          <p:nvPr/>
        </p:nvSpPr>
        <p:spPr>
          <a:xfrm>
            <a:off x="3170235" y="7241845"/>
            <a:ext cx="18026743" cy="120703"/>
          </a:xfrm>
          <a:prstGeom prst="rect">
            <a:avLst/>
          </a:prstGeom>
          <a:solidFill>
            <a:srgbClr val="031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E4F92B7C-59E4-5A9C-2EFD-94DA77168914}"/>
              </a:ext>
            </a:extLst>
          </p:cNvPr>
          <p:cNvSpPr/>
          <p:nvPr/>
        </p:nvSpPr>
        <p:spPr>
          <a:xfrm>
            <a:off x="9497058" y="12739446"/>
            <a:ext cx="5383533" cy="120703"/>
          </a:xfrm>
          <a:prstGeom prst="rect">
            <a:avLst/>
          </a:prstGeom>
          <a:solidFill>
            <a:srgbClr val="0316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331E9307-CAEA-5E3D-4875-501125C55B4E}"/>
              </a:ext>
            </a:extLst>
          </p:cNvPr>
          <p:cNvSpPr/>
          <p:nvPr/>
        </p:nvSpPr>
        <p:spPr>
          <a:xfrm>
            <a:off x="-5220" y="566911"/>
            <a:ext cx="611645" cy="1642889"/>
          </a:xfrm>
          <a:prstGeom prst="rect">
            <a:avLst/>
          </a:prstGeom>
          <a:solidFill>
            <a:srgbClr val="CDB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3E40DC5F-0653-F159-ECE8-4455FC9FE3EA}"/>
              </a:ext>
            </a:extLst>
          </p:cNvPr>
          <p:cNvSpPr txBox="1"/>
          <p:nvPr/>
        </p:nvSpPr>
        <p:spPr>
          <a:xfrm>
            <a:off x="1161677" y="683899"/>
            <a:ext cx="5015883" cy="14089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3200" b="1" spc="600" dirty="0">
                <a:solidFill>
                  <a:srgbClr val="E8DDCB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03. TRAVANJ</a:t>
            </a:r>
          </a:p>
          <a:p>
            <a:pPr>
              <a:lnSpc>
                <a:spcPct val="150000"/>
              </a:lnSpc>
            </a:pPr>
            <a:r>
              <a:rPr lang="hr-HR" sz="3200" b="1" spc="600" dirty="0">
                <a:solidFill>
                  <a:srgbClr val="E8DDCB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2025</a:t>
            </a:r>
          </a:p>
        </p:txBody>
      </p:sp>
      <p:grpSp>
        <p:nvGrpSpPr>
          <p:cNvPr id="4099" name="Group 3">
            <a:extLst>
              <a:ext uri="{FF2B5EF4-FFF2-40B4-BE49-F238E27FC236}">
                <a16:creationId xmlns:a16="http://schemas.microsoft.com/office/drawing/2014/main" id="{8FAB4196-453B-4ECF-9AF2-C9F3931D3FF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0" y="0"/>
            <a:ext cx="517525" cy="539750"/>
            <a:chOff x="705" y="1075"/>
            <a:chExt cx="997" cy="1042"/>
          </a:xfrm>
        </p:grpSpPr>
      </p:grpSp>
      <p:graphicFrame>
        <p:nvGraphicFramePr>
          <p:cNvPr id="30" name="Tablica 5">
            <a:extLst>
              <a:ext uri="{FF2B5EF4-FFF2-40B4-BE49-F238E27FC236}">
                <a16:creationId xmlns:a16="http://schemas.microsoft.com/office/drawing/2014/main" id="{9A0E9829-089A-53F2-3733-682D3F4A368F}"/>
              </a:ext>
            </a:extLst>
          </p:cNvPr>
          <p:cNvGraphicFramePr>
            <a:graphicFrameLocks noGrp="1"/>
          </p:cNvGraphicFramePr>
          <p:nvPr/>
        </p:nvGraphicFramePr>
        <p:xfrm>
          <a:off x="1165830" y="11773396"/>
          <a:ext cx="449784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8923">
                  <a:extLst>
                    <a:ext uri="{9D8B030D-6E8A-4147-A177-3AD203B41FA5}">
                      <a16:colId xmlns:a16="http://schemas.microsoft.com/office/drawing/2014/main" val="1362724679"/>
                    </a:ext>
                  </a:extLst>
                </a:gridCol>
                <a:gridCol w="2248923">
                  <a:extLst>
                    <a:ext uri="{9D8B030D-6E8A-4147-A177-3AD203B41FA5}">
                      <a16:colId xmlns:a16="http://schemas.microsoft.com/office/drawing/2014/main" val="192377166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just"/>
                      <a:r>
                        <a:rPr lang="hr-HR" sz="1200" b="0" dirty="0">
                          <a:solidFill>
                            <a:srgbClr val="CDB380"/>
                          </a:solidFill>
                          <a:latin typeface="+mj-lt"/>
                        </a:rPr>
                        <a:t>KONCEPT BUDUĆEG RAZVOJA GRADA ZAGREBA I OKOLICE UZ RIJEKU SAVU I KANAL SAVA-SAVA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554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14171" marR="0" lvl="1" indent="0" algn="l" defTabSz="18283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200" kern="1200" dirty="0" err="1">
                          <a:solidFill>
                            <a:srgbClr val="CDB38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Jurcon</a:t>
                      </a:r>
                      <a:r>
                        <a:rPr lang="hr-HR" sz="1200" kern="1200" dirty="0">
                          <a:solidFill>
                            <a:srgbClr val="CDB38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Projekt</a:t>
                      </a:r>
                    </a:p>
                    <a:p>
                      <a:pPr lvl="1"/>
                      <a:endParaRPr lang="hr-HR" sz="1200" kern="1200" dirty="0">
                        <a:solidFill>
                          <a:srgbClr val="CDB38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ctr">
                        <a:spcAft>
                          <a:spcPts val="0"/>
                        </a:spcAft>
                        <a:tabLst>
                          <a:tab pos="2865755" algn="ctr"/>
                          <a:tab pos="5731510" algn="r"/>
                        </a:tabLst>
                      </a:pPr>
                      <a:endParaRPr lang="hr-HR" sz="1200" dirty="0">
                        <a:solidFill>
                          <a:srgbClr val="CDB38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404248"/>
                  </a:ext>
                </a:extLst>
              </a:tr>
            </a:tbl>
          </a:graphicData>
        </a:graphic>
      </p:graphicFrame>
      <p:pic>
        <p:nvPicPr>
          <p:cNvPr id="39" name="Picture 49">
            <a:extLst>
              <a:ext uri="{FF2B5EF4-FFF2-40B4-BE49-F238E27FC236}">
                <a16:creationId xmlns:a16="http://schemas.microsoft.com/office/drawing/2014/main" id="{A4421925-909A-89AD-67E7-E355038131F7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127" y="12307249"/>
            <a:ext cx="798477" cy="552900"/>
          </a:xfrm>
          <a:prstGeom prst="rect">
            <a:avLst/>
          </a:prstGeom>
        </p:spPr>
      </p:pic>
      <p:sp>
        <p:nvSpPr>
          <p:cNvPr id="40" name="Rectangle 9">
            <a:extLst>
              <a:ext uri="{FF2B5EF4-FFF2-40B4-BE49-F238E27FC236}">
                <a16:creationId xmlns:a16="http://schemas.microsoft.com/office/drawing/2014/main" id="{B90C29C1-BC98-FCEA-0530-8C29FFEC2E44}"/>
              </a:ext>
            </a:extLst>
          </p:cNvPr>
          <p:cNvSpPr/>
          <p:nvPr/>
        </p:nvSpPr>
        <p:spPr>
          <a:xfrm>
            <a:off x="7310" y="11683472"/>
            <a:ext cx="611645" cy="1642889"/>
          </a:xfrm>
          <a:prstGeom prst="rect">
            <a:avLst/>
          </a:prstGeom>
          <a:solidFill>
            <a:srgbClr val="CDB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C8766CEB-CEDD-798B-8D48-8125C7A3291B}"/>
              </a:ext>
            </a:extLst>
          </p:cNvPr>
          <p:cNvSpPr txBox="1"/>
          <p:nvPr/>
        </p:nvSpPr>
        <p:spPr>
          <a:xfrm>
            <a:off x="5973377" y="7564240"/>
            <a:ext cx="12356756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2400" spc="600" dirty="0">
                <a:solidFill>
                  <a:schemeClr val="bg1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Zdravko Jurčec, dipl. ing. </a:t>
            </a:r>
            <a:r>
              <a:rPr lang="hr-HR" sz="2400" spc="600" dirty="0" err="1">
                <a:solidFill>
                  <a:schemeClr val="bg1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građ</a:t>
            </a:r>
            <a:r>
              <a:rPr lang="hr-HR" sz="2400" spc="600" dirty="0">
                <a:solidFill>
                  <a:schemeClr val="bg1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hr-HR" sz="2400" spc="600" dirty="0">
                <a:solidFill>
                  <a:schemeClr val="bg1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Ivana Kralj, </a:t>
            </a:r>
            <a:r>
              <a:rPr lang="hr-HR" sz="2400" spc="600" dirty="0" err="1">
                <a:solidFill>
                  <a:schemeClr val="bg1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mag.ing.prosp.arch</a:t>
            </a:r>
            <a:r>
              <a:rPr lang="hr-HR" sz="2400" spc="600" dirty="0">
                <a:solidFill>
                  <a:schemeClr val="bg1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hr-HR" sz="2400" spc="600" dirty="0">
                <a:solidFill>
                  <a:schemeClr val="bg1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Jelena Luketa Knez, </a:t>
            </a:r>
            <a:r>
              <a:rPr lang="hr-HR" sz="2400" spc="600" dirty="0" err="1">
                <a:solidFill>
                  <a:schemeClr val="bg1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dipl.ing.arh</a:t>
            </a:r>
            <a:r>
              <a:rPr lang="hr-HR" spc="600" dirty="0">
                <a:solidFill>
                  <a:schemeClr val="bg1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460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760077-2215-D0A8-D60C-4DC732AAD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85A28753-A8D4-D1CD-4E46-309868446930}"/>
              </a:ext>
            </a:extLst>
          </p:cNvPr>
          <p:cNvSpPr/>
          <p:nvPr/>
        </p:nvSpPr>
        <p:spPr>
          <a:xfrm>
            <a:off x="8468091" y="0"/>
            <a:ext cx="13773399" cy="13716000"/>
          </a:xfrm>
          <a:prstGeom prst="rect">
            <a:avLst/>
          </a:prstGeom>
          <a:solidFill>
            <a:srgbClr val="031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A404CD8E-D0CC-49AB-FC47-04CB72E4DBE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033649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en-US" dirty="0">
              <a:latin typeface="Lato Light" charset="0"/>
              <a:cs typeface="Lato Light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5A1EDF9-7FD4-56FA-B191-0DF90FC6DFA5}"/>
              </a:ext>
            </a:extLst>
          </p:cNvPr>
          <p:cNvSpPr txBox="1"/>
          <p:nvPr/>
        </p:nvSpPr>
        <p:spPr>
          <a:xfrm>
            <a:off x="953580" y="566911"/>
            <a:ext cx="6815645" cy="17611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4000" b="1" dirty="0">
                <a:solidFill>
                  <a:srgbClr val="CDB380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STRATEGIJA RAZVOJA </a:t>
            </a:r>
          </a:p>
          <a:p>
            <a:pPr>
              <a:lnSpc>
                <a:spcPct val="150000"/>
              </a:lnSpc>
            </a:pPr>
            <a:r>
              <a:rPr lang="hr-HR" sz="4000" b="1" dirty="0">
                <a:solidFill>
                  <a:srgbClr val="CDB380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- CILJEVI KONCEPTA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CDC00D3A-B734-C90C-5830-16973B36547E}"/>
              </a:ext>
            </a:extLst>
          </p:cNvPr>
          <p:cNvSpPr/>
          <p:nvPr/>
        </p:nvSpPr>
        <p:spPr>
          <a:xfrm>
            <a:off x="-5220" y="566911"/>
            <a:ext cx="611645" cy="1642889"/>
          </a:xfrm>
          <a:prstGeom prst="rect">
            <a:avLst/>
          </a:prstGeom>
          <a:solidFill>
            <a:srgbClr val="CDB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4816EA1E-D9FA-CEA3-B616-4296D32A7405}"/>
              </a:ext>
            </a:extLst>
          </p:cNvPr>
          <p:cNvSpPr txBox="1"/>
          <p:nvPr/>
        </p:nvSpPr>
        <p:spPr>
          <a:xfrm>
            <a:off x="8650001" y="1031566"/>
            <a:ext cx="13563600" cy="1405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3200" kern="0" dirty="0">
                <a:solidFill>
                  <a:schemeClr val="bg2"/>
                </a:solidFill>
                <a:latin typeface="HK Nova Medium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Podizanje i stabilizacija razine </a:t>
            </a:r>
            <a:r>
              <a:rPr lang="hr-HR" sz="3200" b="1" kern="0" dirty="0">
                <a:solidFill>
                  <a:schemeClr val="bg2"/>
                </a:solidFill>
                <a:latin typeface="HK Nova Medium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podzemnih voda </a:t>
            </a:r>
            <a:r>
              <a:rPr lang="hr-HR" sz="3200" kern="0" dirty="0">
                <a:solidFill>
                  <a:schemeClr val="bg2"/>
                </a:solidFill>
                <a:latin typeface="HK Nova Medium" panose="020B0604020202020204" charset="0"/>
                <a:ea typeface="Times New Roman" panose="02020603050405020304" pitchFamily="18" charset="0"/>
                <a:cs typeface="Calibri" panose="020F0502020204030204" pitchFamily="34" charset="0"/>
              </a:rPr>
              <a:t>/ osiguranje zaliha pitke vode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hr-HR" sz="3200" b="1" kern="0" dirty="0">
              <a:solidFill>
                <a:schemeClr val="bg2"/>
              </a:solidFill>
              <a:latin typeface="HK Nova Medium" panose="020B060402020202020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hr-HR" sz="3200" b="1" kern="0" dirty="0">
              <a:solidFill>
                <a:schemeClr val="bg2"/>
              </a:solidFill>
              <a:latin typeface="HK Nova Medium" panose="020B060402020202020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r-HR" sz="3200" b="1" kern="0" dirty="0">
              <a:solidFill>
                <a:schemeClr val="bg2"/>
              </a:solidFill>
              <a:latin typeface="HK Nova Medium" panose="020B060402020202020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3200" kern="0" dirty="0">
                <a:solidFill>
                  <a:schemeClr val="bg2"/>
                </a:solidFill>
                <a:latin typeface="HK Nova Medium" panose="020B0604020202020204" charset="0"/>
                <a:ea typeface="Aptos" panose="020B0004020202020204" pitchFamily="34" charset="0"/>
                <a:cs typeface="Calibri" panose="020F0502020204030204" pitchFamily="34" charset="0"/>
              </a:rPr>
              <a:t>kontrola poplava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3200" kern="100" dirty="0">
                <a:solidFill>
                  <a:schemeClr val="bg2"/>
                </a:solidFill>
                <a:latin typeface="HK Nova Medium" panose="020B0604020202020204" charset="0"/>
                <a:ea typeface="Aptos" panose="020B0004020202020204" pitchFamily="34" charset="0"/>
                <a:cs typeface="Calibri" panose="020F0502020204030204" pitchFamily="34" charset="0"/>
              </a:rPr>
              <a:t>ekološka stabilnost i zaštita  bioraznolikosti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hr-HR" sz="3200" kern="100" dirty="0">
              <a:solidFill>
                <a:schemeClr val="bg2"/>
              </a:solidFill>
              <a:latin typeface="HK Nova Medium" panose="020B060402020202020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34290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rgbClr val="CDB380"/>
                </a:solidFill>
                <a:latin typeface="HK Nova Medium" panose="020B0604020202020204" charset="0"/>
              </a:rPr>
              <a:t>realizacija kapitalnih projekata na rijeci Savi i kanalu Sava-Sava</a:t>
            </a:r>
          </a:p>
          <a:p>
            <a:pPr marL="34290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hr-HR" b="1" dirty="0">
              <a:solidFill>
                <a:srgbClr val="CDB380"/>
              </a:solidFill>
              <a:latin typeface="HK Nova Medium" panose="020B0604020202020204" charset="0"/>
            </a:endParaRPr>
          </a:p>
          <a:p>
            <a:pPr marL="34290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3200" kern="100" dirty="0">
                <a:solidFill>
                  <a:schemeClr val="bg2"/>
                </a:solidFill>
                <a:latin typeface="HK Nova Medium" panose="020B0604020202020204" charset="0"/>
                <a:ea typeface="Aptos" panose="020B0004020202020204" pitchFamily="34" charset="0"/>
                <a:cs typeface="Calibri" panose="020F0502020204030204" pitchFamily="34" charset="0"/>
              </a:rPr>
              <a:t>ekološki prihvatljiv protok </a:t>
            </a:r>
            <a:r>
              <a:rPr lang="en-GB" sz="3200" kern="100" dirty="0" err="1">
                <a:solidFill>
                  <a:schemeClr val="bg2"/>
                </a:solidFill>
                <a:latin typeface="HK Nova Medium" panose="020B0604020202020204" charset="0"/>
                <a:ea typeface="Aptos" panose="020B0004020202020204" pitchFamily="34" charset="0"/>
                <a:cs typeface="Calibri" panose="020F0502020204030204" pitchFamily="34" charset="0"/>
              </a:rPr>
              <a:t>vode</a:t>
            </a:r>
            <a:r>
              <a:rPr lang="hr-HR" sz="3200" kern="100" dirty="0">
                <a:solidFill>
                  <a:schemeClr val="bg2"/>
                </a:solidFill>
                <a:latin typeface="HK Nova Medium" panose="020B060402020202020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GB" sz="3200" kern="100" dirty="0">
                <a:solidFill>
                  <a:schemeClr val="bg2"/>
                </a:solidFill>
                <a:latin typeface="HK Nova Medium" panose="020B0604020202020204" charset="0"/>
                <a:ea typeface="Aptos" panose="020B0004020202020204" pitchFamily="34" charset="0"/>
                <a:cs typeface="Calibri" panose="020F0502020204030204" pitchFamily="34" charset="0"/>
              </a:rPr>
              <a:t>u </a:t>
            </a:r>
            <a:r>
              <a:rPr lang="en-GB" sz="3200" kern="100" dirty="0" err="1">
                <a:solidFill>
                  <a:schemeClr val="bg2"/>
                </a:solidFill>
                <a:latin typeface="HK Nova Medium" panose="020B0604020202020204" charset="0"/>
                <a:ea typeface="Aptos" panose="020B0004020202020204" pitchFamily="34" charset="0"/>
                <a:cs typeface="Calibri" panose="020F0502020204030204" pitchFamily="34" charset="0"/>
              </a:rPr>
              <a:t>koritu</a:t>
            </a:r>
            <a:endParaRPr lang="hr-HR" sz="3200" kern="100" dirty="0">
              <a:solidFill>
                <a:schemeClr val="bg2"/>
              </a:solidFill>
              <a:latin typeface="HK Nova Medium" panose="020B060402020202020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hr-HR" sz="3200" kern="100" dirty="0">
                <a:solidFill>
                  <a:schemeClr val="bg2"/>
                </a:solidFill>
                <a:latin typeface="HK Nova Medium" panose="020B0604020202020204" charset="0"/>
                <a:ea typeface="Aptos" panose="020B0004020202020204" pitchFamily="34" charset="0"/>
                <a:cs typeface="Calibri" panose="020F0502020204030204" pitchFamily="34" charset="0"/>
              </a:rPr>
              <a:t>  </a:t>
            </a:r>
            <a:r>
              <a:rPr lang="en-GB" sz="3200" kern="100" dirty="0">
                <a:solidFill>
                  <a:schemeClr val="bg2"/>
                </a:solidFill>
                <a:latin typeface="HK Nova Medium" panose="020B060402020202020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GB" sz="3200" kern="100" dirty="0" err="1">
                <a:solidFill>
                  <a:schemeClr val="bg2"/>
                </a:solidFill>
                <a:latin typeface="HK Nova Medium" panose="020B0604020202020204" charset="0"/>
                <a:ea typeface="Aptos" panose="020B0004020202020204" pitchFamily="34" charset="0"/>
                <a:cs typeface="Calibri" panose="020F0502020204030204" pitchFamily="34" charset="0"/>
              </a:rPr>
              <a:t>rijeke</a:t>
            </a:r>
            <a:r>
              <a:rPr lang="en-GB" sz="3200" kern="100" dirty="0">
                <a:solidFill>
                  <a:schemeClr val="bg2"/>
                </a:solidFill>
                <a:latin typeface="HK Nova Medium" panose="020B0604020202020204" charset="0"/>
                <a:ea typeface="Aptos" panose="020B0004020202020204" pitchFamily="34" charset="0"/>
                <a:cs typeface="Calibri" panose="020F0502020204030204" pitchFamily="34" charset="0"/>
              </a:rPr>
              <a:t> Save</a:t>
            </a:r>
            <a:r>
              <a:rPr lang="hr-HR" sz="3200" kern="100" dirty="0">
                <a:solidFill>
                  <a:schemeClr val="bg2"/>
                </a:solidFill>
                <a:latin typeface="HK Nova Medium" panose="020B060402020202020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endParaRPr lang="hr-HR" sz="3200" dirty="0">
              <a:solidFill>
                <a:schemeClr val="bg2"/>
              </a:solidFill>
              <a:latin typeface="HK Nova Medium" panose="020B0604020202020204" charset="0"/>
              <a:ea typeface="Lato" charset="0"/>
              <a:cs typeface="Lato" charset="0"/>
            </a:endParaRPr>
          </a:p>
          <a:p>
            <a:pPr marL="34290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3200" kern="100" dirty="0">
                <a:solidFill>
                  <a:schemeClr val="bg2"/>
                </a:solidFill>
                <a:latin typeface="HK Nova Medium" panose="020B0604020202020204" charset="0"/>
                <a:cs typeface="Calibri" panose="020F0502020204030204" pitchFamily="34" charset="0"/>
              </a:rPr>
              <a:t>korištenje obnovljivih izvora energije</a:t>
            </a:r>
          </a:p>
          <a:p>
            <a:pPr algn="just">
              <a:spcAft>
                <a:spcPts val="800"/>
              </a:spcAft>
            </a:pPr>
            <a:endParaRPr lang="hr-HR" sz="3200" kern="100" dirty="0">
              <a:solidFill>
                <a:schemeClr val="bg2"/>
              </a:solidFill>
              <a:latin typeface="HK Nova Medium" panose="020B0604020202020204" charset="0"/>
              <a:cs typeface="Calibri" panose="020F0502020204030204" pitchFamily="34" charset="0"/>
            </a:endParaRPr>
          </a:p>
          <a:p>
            <a:pPr marL="34290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hr-HR" sz="3200" kern="100" dirty="0">
              <a:solidFill>
                <a:schemeClr val="bg2"/>
              </a:solidFill>
              <a:latin typeface="HK Nova Medium" panose="020B0604020202020204" charset="0"/>
              <a:cs typeface="Calibri" panose="020F0502020204030204" pitchFamily="34" charset="0"/>
            </a:endParaRPr>
          </a:p>
          <a:p>
            <a:pPr algn="just">
              <a:spcAft>
                <a:spcPts val="800"/>
              </a:spcAft>
            </a:pPr>
            <a:endParaRPr lang="hr-HR" sz="3200" kern="100" dirty="0">
              <a:solidFill>
                <a:schemeClr val="bg2"/>
              </a:solidFill>
              <a:latin typeface="HK Nova Medium" panose="020B0604020202020204" charset="0"/>
              <a:cs typeface="Calibri" panose="020F0502020204030204" pitchFamily="34" charset="0"/>
            </a:endParaRPr>
          </a:p>
          <a:p>
            <a:pPr marL="34290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schemeClr val="bg2"/>
                </a:solidFill>
                <a:latin typeface="HK Nova Medium" panose="020B0604020202020204" charset="0"/>
                <a:ea typeface="Lato" charset="0"/>
                <a:cs typeface="Lato" charset="0"/>
              </a:rPr>
              <a:t>Navodnjavanje poljoprivrednih površina</a:t>
            </a:r>
            <a:endParaRPr lang="hr-HR" sz="3200" b="1" kern="0" dirty="0">
              <a:solidFill>
                <a:schemeClr val="bg2"/>
              </a:solidFill>
              <a:latin typeface="HK Nova Medium" panose="020B060402020202020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3200" kern="100" dirty="0">
                <a:solidFill>
                  <a:schemeClr val="bg2"/>
                </a:solidFill>
                <a:latin typeface="HK Nova Medium" panose="020B0604020202020204" charset="0"/>
                <a:cs typeface="Calibri" panose="020F0502020204030204" pitchFamily="34" charset="0"/>
              </a:rPr>
              <a:t>Podizanje nivoa vode postojećih jezera </a:t>
            </a:r>
          </a:p>
          <a:p>
            <a:pPr algn="just">
              <a:spcAft>
                <a:spcPts val="800"/>
              </a:spcAft>
            </a:pPr>
            <a:r>
              <a:rPr lang="pl-PL" sz="3200" kern="100" dirty="0">
                <a:solidFill>
                  <a:schemeClr val="bg2"/>
                </a:solidFill>
                <a:latin typeface="HK Nova Medium" panose="020B0604020202020204" charset="0"/>
                <a:cs typeface="Calibri" panose="020F0502020204030204" pitchFamily="34" charset="0"/>
              </a:rPr>
              <a:t>   uz Savu</a:t>
            </a:r>
            <a:endParaRPr lang="hr-HR" sz="3200" b="1" kern="0" dirty="0">
              <a:solidFill>
                <a:schemeClr val="bg2"/>
              </a:solidFill>
              <a:latin typeface="HK Nova Medium" panose="020B060402020202020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hr-HR" sz="3600" b="1" kern="100" dirty="0">
              <a:solidFill>
                <a:srgbClr val="03163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hr-HR" sz="3600" kern="100" dirty="0"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hr-HR" sz="3600" b="1" kern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Slika 4" descr="Slika na kojoj se prikazuje vodovodna instalacija, hidrant, vanjski, sudoper&#10;&#10;Opis je automatski generiran">
            <a:extLst>
              <a:ext uri="{FF2B5EF4-FFF2-40B4-BE49-F238E27FC236}">
                <a16:creationId xmlns:a16="http://schemas.microsoft.com/office/drawing/2014/main" id="{57CD2ABB-40AC-0945-9FF5-A5026BB0E9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4002" y="1832843"/>
            <a:ext cx="4077142" cy="2711301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6" name="Slika 5" descr="Slika na kojoj se prikazuje Fotografija iz zraka, voda, ptičja perspektiva, iz zraka&#10;&#10;Opis je automatski generiran">
            <a:extLst>
              <a:ext uri="{FF2B5EF4-FFF2-40B4-BE49-F238E27FC236}">
                <a16:creationId xmlns:a16="http://schemas.microsoft.com/office/drawing/2014/main" id="{656DAD76-5F25-7249-1D3B-F8A90FA41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4002" y="7334493"/>
            <a:ext cx="4053543" cy="2702362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9" name="Slika 8" descr="Slika na kojoj se prikazuje Fotografija iz zraka, ptičja perspektiva, iz zraka, vanjski&#10;&#10;Opis je automatski generiran">
            <a:extLst>
              <a:ext uri="{FF2B5EF4-FFF2-40B4-BE49-F238E27FC236}">
                <a16:creationId xmlns:a16="http://schemas.microsoft.com/office/drawing/2014/main" id="{3A2257B2-25CA-396C-DF8C-63C97EBFAC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403" y="10655444"/>
            <a:ext cx="4077142" cy="2773055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8097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24E15C-6B43-E9F0-915F-0E137A298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zervirano mjesto slike 2">
            <a:extLst>
              <a:ext uri="{FF2B5EF4-FFF2-40B4-BE49-F238E27FC236}">
                <a16:creationId xmlns:a16="http://schemas.microsoft.com/office/drawing/2014/main" id="{C32A3171-1FD6-2A35-5025-A561CAA07D5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1" r="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FD63E6CD-4361-9FDF-F461-45106D0B6D4F}"/>
              </a:ext>
            </a:extLst>
          </p:cNvPr>
          <p:cNvSpPr/>
          <p:nvPr/>
        </p:nvSpPr>
        <p:spPr>
          <a:xfrm>
            <a:off x="8468091" y="0"/>
            <a:ext cx="13773399" cy="13716000"/>
          </a:xfrm>
          <a:prstGeom prst="rect">
            <a:avLst/>
          </a:prstGeom>
          <a:solidFill>
            <a:srgbClr val="031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079A15FD-728C-FDF5-5792-587BF2885528}"/>
              </a:ext>
            </a:extLst>
          </p:cNvPr>
          <p:cNvSpPr txBox="1"/>
          <p:nvPr/>
        </p:nvSpPr>
        <p:spPr>
          <a:xfrm>
            <a:off x="1161677" y="566911"/>
            <a:ext cx="6836148" cy="17611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4000" b="1" dirty="0">
                <a:solidFill>
                  <a:srgbClr val="CDB380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STRATEGIJA RAZVOJA –KONCEPT 2024.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DB7C589D-3346-4912-28F2-6128E96F5FE3}"/>
              </a:ext>
            </a:extLst>
          </p:cNvPr>
          <p:cNvSpPr/>
          <p:nvPr/>
        </p:nvSpPr>
        <p:spPr>
          <a:xfrm>
            <a:off x="-5220" y="566911"/>
            <a:ext cx="611645" cy="1642889"/>
          </a:xfrm>
          <a:prstGeom prst="rect">
            <a:avLst/>
          </a:prstGeom>
          <a:solidFill>
            <a:srgbClr val="CDB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DC138A5-796C-3DB7-924A-530604BBB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678" y="3095566"/>
            <a:ext cx="20410908" cy="1003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0E3C9C-B279-0749-B362-3042D9917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:a16="http://schemas.microsoft.com/office/drawing/2014/main" id="{550C03E5-B0B9-0AA8-DA75-454A15F7C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"/>
            <a:ext cx="24377650" cy="13715857"/>
          </a:xfrm>
          <a:prstGeom prst="rect">
            <a:avLst/>
          </a:prstGeom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id="{D53DDD8F-F60B-4B5A-0E49-807204C188BF}"/>
              </a:ext>
            </a:extLst>
          </p:cNvPr>
          <p:cNvSpPr/>
          <p:nvPr/>
        </p:nvSpPr>
        <p:spPr>
          <a:xfrm>
            <a:off x="8889573" y="0"/>
            <a:ext cx="13351917" cy="13716000"/>
          </a:xfrm>
          <a:prstGeom prst="rect">
            <a:avLst/>
          </a:prstGeom>
          <a:solidFill>
            <a:srgbClr val="031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3B580BC3-3423-FE92-8792-429FFB0D53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94" r="271" b="4762"/>
          <a:stretch/>
        </p:blipFill>
        <p:spPr>
          <a:xfrm>
            <a:off x="1013534" y="2257418"/>
            <a:ext cx="20325339" cy="10805008"/>
          </a:xfrm>
          <a:prstGeom prst="rect">
            <a:avLst/>
          </a:prstGeom>
        </p:spPr>
      </p:pic>
      <p:sp>
        <p:nvSpPr>
          <p:cNvPr id="28" name="Pravokutnik 27">
            <a:extLst>
              <a:ext uri="{FF2B5EF4-FFF2-40B4-BE49-F238E27FC236}">
                <a16:creationId xmlns:a16="http://schemas.microsoft.com/office/drawing/2014/main" id="{E1A4A8B6-C1A9-3090-DE5C-2D22AD55D9B0}"/>
              </a:ext>
            </a:extLst>
          </p:cNvPr>
          <p:cNvSpPr/>
          <p:nvPr/>
        </p:nvSpPr>
        <p:spPr>
          <a:xfrm>
            <a:off x="8889573" y="0"/>
            <a:ext cx="12611506" cy="6760146"/>
          </a:xfrm>
          <a:prstGeom prst="rect">
            <a:avLst/>
          </a:prstGeom>
          <a:ln>
            <a:solidFill>
              <a:srgbClr val="0316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DC662240-B179-6076-1A21-10FF4A4A175E}"/>
              </a:ext>
            </a:extLst>
          </p:cNvPr>
          <p:cNvSpPr txBox="1"/>
          <p:nvPr/>
        </p:nvSpPr>
        <p:spPr>
          <a:xfrm>
            <a:off x="851328" y="358082"/>
            <a:ext cx="8223187" cy="17611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4000" b="1" dirty="0">
                <a:solidFill>
                  <a:srgbClr val="CDB380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KONCEPT</a:t>
            </a:r>
          </a:p>
          <a:p>
            <a:pPr>
              <a:lnSpc>
                <a:spcPct val="150000"/>
              </a:lnSpc>
            </a:pPr>
            <a:r>
              <a:rPr lang="hr-HR" sz="4000" b="1" dirty="0">
                <a:solidFill>
                  <a:srgbClr val="CDB380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KANAL SAVA – SAVA - 2024. 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353AE6D4-B84D-718A-49F1-13764751BEBE}"/>
              </a:ext>
            </a:extLst>
          </p:cNvPr>
          <p:cNvSpPr/>
          <p:nvPr/>
        </p:nvSpPr>
        <p:spPr>
          <a:xfrm>
            <a:off x="-5220" y="566911"/>
            <a:ext cx="611645" cy="1642889"/>
          </a:xfrm>
          <a:prstGeom prst="rect">
            <a:avLst/>
          </a:prstGeom>
          <a:solidFill>
            <a:srgbClr val="CDB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A15C774A-0A21-E95B-F98C-668C3FE552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098" y="10029527"/>
            <a:ext cx="4960911" cy="3032972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F5039ABE-4220-DC42-A972-F97A7431A579}"/>
              </a:ext>
            </a:extLst>
          </p:cNvPr>
          <p:cNvSpPr/>
          <p:nvPr/>
        </p:nvSpPr>
        <p:spPr>
          <a:xfrm>
            <a:off x="3081623" y="4933610"/>
            <a:ext cx="2905386" cy="2158931"/>
          </a:xfrm>
          <a:prstGeom prst="rect">
            <a:avLst/>
          </a:prstGeom>
          <a:noFill/>
          <a:ln w="63500">
            <a:solidFill>
              <a:srgbClr val="FFFF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1"/>
            <a:endParaRPr lang="en-GB" sz="35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B5AD659D-78BA-CB12-91FA-9FA7DCC3A993}"/>
              </a:ext>
            </a:extLst>
          </p:cNvPr>
          <p:cNvSpPr/>
          <p:nvPr/>
        </p:nvSpPr>
        <p:spPr>
          <a:xfrm>
            <a:off x="1153806" y="2561603"/>
            <a:ext cx="2905386" cy="2158931"/>
          </a:xfrm>
          <a:prstGeom prst="rect">
            <a:avLst/>
          </a:prstGeom>
          <a:noFill/>
          <a:ln w="63500">
            <a:solidFill>
              <a:srgbClr val="FFFF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1"/>
            <a:endParaRPr lang="en-GB" sz="3599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084DFA69-B6BB-1DDF-1B21-3A27960E43FC}"/>
              </a:ext>
            </a:extLst>
          </p:cNvPr>
          <p:cNvSpPr/>
          <p:nvPr/>
        </p:nvSpPr>
        <p:spPr>
          <a:xfrm>
            <a:off x="6352895" y="7067346"/>
            <a:ext cx="2905386" cy="2158931"/>
          </a:xfrm>
          <a:prstGeom prst="rect">
            <a:avLst/>
          </a:prstGeom>
          <a:noFill/>
          <a:ln w="63500">
            <a:solidFill>
              <a:srgbClr val="FFFF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1"/>
            <a:endParaRPr lang="en-GB" sz="35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Pravokutnik 5">
            <a:extLst>
              <a:ext uri="{FF2B5EF4-FFF2-40B4-BE49-F238E27FC236}">
                <a16:creationId xmlns:a16="http://schemas.microsoft.com/office/drawing/2014/main" id="{4D964228-7F1C-0A72-EAE1-A40799BE9761}"/>
              </a:ext>
            </a:extLst>
          </p:cNvPr>
          <p:cNvSpPr/>
          <p:nvPr/>
        </p:nvSpPr>
        <p:spPr>
          <a:xfrm>
            <a:off x="11732717" y="9338463"/>
            <a:ext cx="2905386" cy="2158931"/>
          </a:xfrm>
          <a:prstGeom prst="rect">
            <a:avLst/>
          </a:prstGeom>
          <a:noFill/>
          <a:ln w="63500">
            <a:solidFill>
              <a:srgbClr val="FFFF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71"/>
            <a:endParaRPr lang="en-GB" sz="35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F68FDB3A-B163-EB97-DD52-3BED0AC77DE5}"/>
              </a:ext>
            </a:extLst>
          </p:cNvPr>
          <p:cNvSpPr txBox="1"/>
          <p:nvPr/>
        </p:nvSpPr>
        <p:spPr>
          <a:xfrm>
            <a:off x="3371396" y="2673759"/>
            <a:ext cx="610918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hr-HR" dirty="0"/>
              <a:t>1</a:t>
            </a:r>
            <a:endParaRPr lang="en-GB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473BB0B8-4CF3-BFFA-D53D-0553C064FD84}"/>
              </a:ext>
            </a:extLst>
          </p:cNvPr>
          <p:cNvSpPr txBox="1"/>
          <p:nvPr/>
        </p:nvSpPr>
        <p:spPr>
          <a:xfrm>
            <a:off x="5274896" y="5051127"/>
            <a:ext cx="610918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hr-HR" dirty="0"/>
              <a:t>2</a:t>
            </a:r>
            <a:endParaRPr lang="en-GB" dirty="0"/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157F8C00-0BF9-53C0-7955-21B812814FE1}"/>
              </a:ext>
            </a:extLst>
          </p:cNvPr>
          <p:cNvSpPr txBox="1"/>
          <p:nvPr/>
        </p:nvSpPr>
        <p:spPr>
          <a:xfrm>
            <a:off x="8509341" y="7214008"/>
            <a:ext cx="610918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hr-HR" dirty="0"/>
              <a:t>3</a:t>
            </a:r>
            <a:endParaRPr lang="en-GB" dirty="0"/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E16C1069-94A5-8FF9-EB6C-7A303FE1774A}"/>
              </a:ext>
            </a:extLst>
          </p:cNvPr>
          <p:cNvSpPr txBox="1"/>
          <p:nvPr/>
        </p:nvSpPr>
        <p:spPr>
          <a:xfrm>
            <a:off x="13933627" y="9430091"/>
            <a:ext cx="610918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hr-HR" dirty="0"/>
              <a:t>4</a:t>
            </a:r>
            <a:endParaRPr lang="en-GB" dirty="0"/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7B673EB2-ED35-94B7-E06F-17027728C38C}"/>
              </a:ext>
            </a:extLst>
          </p:cNvPr>
          <p:cNvSpPr txBox="1"/>
          <p:nvPr/>
        </p:nvSpPr>
        <p:spPr>
          <a:xfrm>
            <a:off x="9109702" y="446473"/>
            <a:ext cx="610918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hr-HR" dirty="0"/>
              <a:t>1</a:t>
            </a:r>
            <a:endParaRPr lang="en-GB" dirty="0"/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C40292D4-A89D-3773-6A1B-5BE263B7F03C}"/>
              </a:ext>
            </a:extLst>
          </p:cNvPr>
          <p:cNvSpPr txBox="1"/>
          <p:nvPr/>
        </p:nvSpPr>
        <p:spPr>
          <a:xfrm>
            <a:off x="9152500" y="3678750"/>
            <a:ext cx="610918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hr-HR" dirty="0"/>
              <a:t>2</a:t>
            </a:r>
            <a:endParaRPr lang="en-GB" dirty="0"/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69C36E10-6B34-07DC-36AD-94825E1F82C1}"/>
              </a:ext>
            </a:extLst>
          </p:cNvPr>
          <p:cNvSpPr txBox="1"/>
          <p:nvPr/>
        </p:nvSpPr>
        <p:spPr>
          <a:xfrm>
            <a:off x="14997151" y="425168"/>
            <a:ext cx="610918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hr-HR" dirty="0"/>
              <a:t>3</a:t>
            </a:r>
            <a:endParaRPr lang="en-GB" dirty="0"/>
          </a:p>
        </p:txBody>
      </p:sp>
      <p:sp>
        <p:nvSpPr>
          <p:cNvPr id="24" name="TekstniOkvir 23">
            <a:extLst>
              <a:ext uri="{FF2B5EF4-FFF2-40B4-BE49-F238E27FC236}">
                <a16:creationId xmlns:a16="http://schemas.microsoft.com/office/drawing/2014/main" id="{769C75CD-C508-4124-5540-7045224ED213}"/>
              </a:ext>
            </a:extLst>
          </p:cNvPr>
          <p:cNvSpPr txBox="1"/>
          <p:nvPr/>
        </p:nvSpPr>
        <p:spPr>
          <a:xfrm>
            <a:off x="14954613" y="3663063"/>
            <a:ext cx="610918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hr-HR" dirty="0"/>
              <a:t>4</a:t>
            </a:r>
            <a:endParaRPr lang="en-GB" dirty="0"/>
          </a:p>
        </p:txBody>
      </p:sp>
      <p:pic>
        <p:nvPicPr>
          <p:cNvPr id="36" name="Slika 35">
            <a:extLst>
              <a:ext uri="{FF2B5EF4-FFF2-40B4-BE49-F238E27FC236}">
                <a16:creationId xmlns:a16="http://schemas.microsoft.com/office/drawing/2014/main" id="{30FB19B4-433B-D4E6-A7F5-D278A387AE8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" t="19563" r="32172" b="27606"/>
          <a:stretch/>
        </p:blipFill>
        <p:spPr>
          <a:xfrm>
            <a:off x="9987722" y="3678750"/>
            <a:ext cx="4243191" cy="288000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38" name="Slika 37">
            <a:extLst>
              <a:ext uri="{FF2B5EF4-FFF2-40B4-BE49-F238E27FC236}">
                <a16:creationId xmlns:a16="http://schemas.microsoft.com/office/drawing/2014/main" id="{FA3F0706-F664-6CF1-6659-0632DC1AEF8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5212" r="12431" b="10723"/>
          <a:stretch/>
        </p:blipFill>
        <p:spPr>
          <a:xfrm>
            <a:off x="15958865" y="425168"/>
            <a:ext cx="5363078" cy="288000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40" name="Slika 39">
            <a:extLst>
              <a:ext uri="{FF2B5EF4-FFF2-40B4-BE49-F238E27FC236}">
                <a16:creationId xmlns:a16="http://schemas.microsoft.com/office/drawing/2014/main" id="{FCCFD03D-CCCC-89CA-1844-6A4601E2250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360" r="8522" b="12082"/>
          <a:stretch/>
        </p:blipFill>
        <p:spPr>
          <a:xfrm>
            <a:off x="15958865" y="3678750"/>
            <a:ext cx="5380008" cy="288000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42" name="Slika 41">
            <a:extLst>
              <a:ext uri="{FF2B5EF4-FFF2-40B4-BE49-F238E27FC236}">
                <a16:creationId xmlns:a16="http://schemas.microsoft.com/office/drawing/2014/main" id="{761356B2-A44F-E1D2-68F5-EBEC4716194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4487" t="19491" r="18658" b="17781"/>
          <a:stretch/>
        </p:blipFill>
        <p:spPr>
          <a:xfrm>
            <a:off x="9973202" y="446472"/>
            <a:ext cx="4257711" cy="2880001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06158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41C2A6-42F9-8BA7-2A73-2D4C1FC6D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slike 8">
            <a:extLst>
              <a:ext uri="{FF2B5EF4-FFF2-40B4-BE49-F238E27FC236}">
                <a16:creationId xmlns:a16="http://schemas.microsoft.com/office/drawing/2014/main" id="{889F2384-B8C3-D8C2-6233-5BFBEEC57FC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ravokutnik 4">
            <a:extLst>
              <a:ext uri="{FF2B5EF4-FFF2-40B4-BE49-F238E27FC236}">
                <a16:creationId xmlns:a16="http://schemas.microsoft.com/office/drawing/2014/main" id="{2466CE98-2FC2-0ABB-6647-AE58F589FBAE}"/>
              </a:ext>
            </a:extLst>
          </p:cNvPr>
          <p:cNvSpPr/>
          <p:nvPr/>
        </p:nvSpPr>
        <p:spPr>
          <a:xfrm>
            <a:off x="8468091" y="0"/>
            <a:ext cx="13773399" cy="13716000"/>
          </a:xfrm>
          <a:prstGeom prst="rect">
            <a:avLst/>
          </a:prstGeom>
          <a:solidFill>
            <a:srgbClr val="031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A175D15A-A065-9198-3E05-B341414A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"/>
            <a:ext cx="24377650" cy="13715857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726B88E5-7A1F-57F3-C93C-E0423F9C693A}"/>
              </a:ext>
            </a:extLst>
          </p:cNvPr>
          <p:cNvSpPr txBox="1"/>
          <p:nvPr/>
        </p:nvSpPr>
        <p:spPr>
          <a:xfrm>
            <a:off x="1131729" y="364305"/>
            <a:ext cx="7704296" cy="17611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4000" b="1" dirty="0">
                <a:solidFill>
                  <a:schemeClr val="accent4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STRATEGIJA RAZVOJA </a:t>
            </a:r>
          </a:p>
          <a:p>
            <a:pPr>
              <a:lnSpc>
                <a:spcPct val="150000"/>
              </a:lnSpc>
            </a:pPr>
            <a:r>
              <a:rPr lang="hr-HR" sz="4000" b="1" dirty="0">
                <a:solidFill>
                  <a:schemeClr val="accent4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KANAL SAVA - SAVA  2024.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8602276A-A822-AF18-1D22-82C18D2E1B30}"/>
              </a:ext>
            </a:extLst>
          </p:cNvPr>
          <p:cNvSpPr/>
          <p:nvPr/>
        </p:nvSpPr>
        <p:spPr>
          <a:xfrm>
            <a:off x="-5220" y="566911"/>
            <a:ext cx="611645" cy="1642889"/>
          </a:xfrm>
          <a:prstGeom prst="rect">
            <a:avLst/>
          </a:prstGeom>
          <a:solidFill>
            <a:srgbClr val="CDB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BB142-3AE5-79A0-3A10-678684AEE2B2}"/>
              </a:ext>
            </a:extLst>
          </p:cNvPr>
          <p:cNvSpPr txBox="1"/>
          <p:nvPr/>
        </p:nvSpPr>
        <p:spPr>
          <a:xfrm>
            <a:off x="636380" y="3429000"/>
            <a:ext cx="5015883" cy="85644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spcAft>
                <a:spcPts val="800"/>
              </a:spcAft>
            </a:pPr>
            <a:endParaRPr lang="en-GB" sz="3200" dirty="0">
              <a:solidFill>
                <a:srgbClr val="031634"/>
              </a:solidFill>
              <a:latin typeface="HK Nova Medium" panose="020B060402020202020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3200" dirty="0">
                <a:solidFill>
                  <a:srgbClr val="031634"/>
                </a:solidFill>
                <a:latin typeface="HK Nova Medium" panose="020B0604020202020204" charset="0"/>
              </a:rPr>
              <a:t>• HE Jankomir </a:t>
            </a:r>
            <a:r>
              <a:rPr lang="hr-HR" sz="3200" dirty="0" err="1">
                <a:solidFill>
                  <a:srgbClr val="031634"/>
                </a:solidFill>
                <a:latin typeface="HK Nova Medium" panose="020B0604020202020204" charset="0"/>
              </a:rPr>
              <a:t>stac</a:t>
            </a:r>
            <a:r>
              <a:rPr lang="hr-HR" sz="3200" dirty="0">
                <a:solidFill>
                  <a:srgbClr val="031634"/>
                </a:solidFill>
                <a:latin typeface="HK Nova Medium" panose="020B0604020202020204" charset="0"/>
              </a:rPr>
              <a:t>. 1+000 km / 7,0 m (4,5m)</a:t>
            </a:r>
            <a:endParaRPr lang="en-GB" sz="3200" dirty="0">
              <a:solidFill>
                <a:srgbClr val="031634"/>
              </a:solidFill>
              <a:latin typeface="HK Nova Medium" panose="020B060402020202020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3200" dirty="0">
                <a:solidFill>
                  <a:srgbClr val="CDB380"/>
                </a:solidFill>
                <a:latin typeface="HK Nova Medium" panose="020B0604020202020204" charset="0"/>
              </a:rPr>
              <a:t>• HE </a:t>
            </a:r>
            <a:r>
              <a:rPr lang="hr-HR" sz="3200" dirty="0" err="1">
                <a:solidFill>
                  <a:srgbClr val="CDB380"/>
                </a:solidFill>
                <a:latin typeface="HK Nova Medium" panose="020B0604020202020204" charset="0"/>
              </a:rPr>
              <a:t>Botinec</a:t>
            </a:r>
            <a:r>
              <a:rPr lang="hr-HR" sz="3200" dirty="0">
                <a:solidFill>
                  <a:srgbClr val="CDB380"/>
                </a:solidFill>
                <a:latin typeface="HK Nova Medium" panose="020B0604020202020204" charset="0"/>
              </a:rPr>
              <a:t> </a:t>
            </a:r>
            <a:r>
              <a:rPr lang="hr-HR" sz="3200" dirty="0" err="1">
                <a:solidFill>
                  <a:srgbClr val="CDB380"/>
                </a:solidFill>
                <a:latin typeface="HK Nova Medium" panose="020B0604020202020204" charset="0"/>
              </a:rPr>
              <a:t>Stupnički</a:t>
            </a:r>
            <a:r>
              <a:rPr lang="hr-HR" sz="3200" dirty="0">
                <a:solidFill>
                  <a:srgbClr val="CDB380"/>
                </a:solidFill>
                <a:latin typeface="HK Nova Medium" panose="020B0604020202020204" charset="0"/>
              </a:rPr>
              <a:t> </a:t>
            </a:r>
            <a:r>
              <a:rPr lang="hr-HR" sz="3200" dirty="0" err="1">
                <a:solidFill>
                  <a:srgbClr val="CDB380"/>
                </a:solidFill>
                <a:latin typeface="HK Nova Medium" panose="020B0604020202020204" charset="0"/>
              </a:rPr>
              <a:t>stac</a:t>
            </a:r>
            <a:r>
              <a:rPr lang="hr-HR" sz="3200" dirty="0">
                <a:solidFill>
                  <a:srgbClr val="CDB380"/>
                </a:solidFill>
                <a:latin typeface="HK Nova Medium" panose="020B0604020202020204" charset="0"/>
              </a:rPr>
              <a:t>. 7+000 km / 5,0 m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3200" dirty="0">
                <a:latin typeface="HK Nova Medium" panose="020B0604020202020204" charset="0"/>
              </a:rPr>
              <a:t>(HE </a:t>
            </a:r>
            <a:r>
              <a:rPr lang="hr-HR" sz="3200" dirty="0" err="1">
                <a:latin typeface="HK Nova Medium" panose="020B0604020202020204" charset="0"/>
              </a:rPr>
              <a:t>Botinec</a:t>
            </a:r>
            <a:r>
              <a:rPr lang="hr-HR" sz="3200" dirty="0">
                <a:latin typeface="HK Nova Medium" panose="020B0604020202020204" charset="0"/>
              </a:rPr>
              <a:t> </a:t>
            </a:r>
            <a:r>
              <a:rPr lang="hr-HR" sz="3200" dirty="0" err="1">
                <a:latin typeface="HK Nova Medium" panose="020B0604020202020204" charset="0"/>
              </a:rPr>
              <a:t>Stupnički</a:t>
            </a:r>
            <a:r>
              <a:rPr lang="hr-HR" sz="3200" dirty="0">
                <a:latin typeface="HK Nova Medium" panose="020B0604020202020204" charset="0"/>
              </a:rPr>
              <a:t> </a:t>
            </a:r>
            <a:r>
              <a:rPr lang="hr-HR" sz="3200" dirty="0" err="1">
                <a:latin typeface="HK Nova Medium" panose="020B0604020202020204" charset="0"/>
              </a:rPr>
              <a:t>stac</a:t>
            </a:r>
            <a:r>
              <a:rPr lang="hr-HR" sz="3200" dirty="0">
                <a:latin typeface="HK Nova Medium" panose="020B0604020202020204" charset="0"/>
              </a:rPr>
              <a:t>. 5+000 km / 6,5 m)</a:t>
            </a:r>
            <a:endParaRPr lang="en-GB" sz="3200" dirty="0">
              <a:latin typeface="HK Nova Medium" panose="020B060402020202020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3200" dirty="0">
                <a:solidFill>
                  <a:srgbClr val="031634"/>
                </a:solidFill>
                <a:latin typeface="HK Nova Medium" panose="020B0604020202020204" charset="0"/>
              </a:rPr>
              <a:t>• HE Lomnica </a:t>
            </a:r>
            <a:r>
              <a:rPr lang="hr-HR" sz="3200" dirty="0" err="1">
                <a:solidFill>
                  <a:srgbClr val="031634"/>
                </a:solidFill>
                <a:latin typeface="HK Nova Medium" panose="020B0604020202020204" charset="0"/>
              </a:rPr>
              <a:t>stac</a:t>
            </a:r>
            <a:r>
              <a:rPr lang="hr-HR" sz="3200" dirty="0">
                <a:solidFill>
                  <a:srgbClr val="031634"/>
                </a:solidFill>
                <a:latin typeface="HK Nova Medium" panose="020B0604020202020204" charset="0"/>
              </a:rPr>
              <a:t>. 12+000 km / 8,0 m (5,0 m)</a:t>
            </a:r>
            <a:endParaRPr lang="en-GB" sz="3200" dirty="0">
              <a:solidFill>
                <a:srgbClr val="031634"/>
              </a:solidFill>
              <a:latin typeface="HK Nova Medium" panose="020B060402020202020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3200" dirty="0">
                <a:solidFill>
                  <a:srgbClr val="CDB380"/>
                </a:solidFill>
                <a:latin typeface="HK Nova Medium" panose="020B0604020202020204" charset="0"/>
              </a:rPr>
              <a:t>• HE Mraclin </a:t>
            </a:r>
            <a:r>
              <a:rPr lang="hr-HR" sz="3200" dirty="0" err="1">
                <a:solidFill>
                  <a:srgbClr val="CDB380"/>
                </a:solidFill>
                <a:latin typeface="HK Nova Medium" panose="020B0604020202020204" charset="0"/>
              </a:rPr>
              <a:t>stac</a:t>
            </a:r>
            <a:r>
              <a:rPr lang="hr-HR" sz="3200" dirty="0">
                <a:solidFill>
                  <a:srgbClr val="CDB380"/>
                </a:solidFill>
                <a:latin typeface="HK Nova Medium" panose="020B0604020202020204" charset="0"/>
              </a:rPr>
              <a:t>. 23+000 km / 4,0 m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3200" dirty="0">
                <a:latin typeface="HK Nova Medium" panose="020B0604020202020204" charset="0"/>
              </a:rPr>
              <a:t>(HE Mraclin </a:t>
            </a:r>
            <a:r>
              <a:rPr lang="hr-HR" sz="3200" dirty="0" err="1">
                <a:latin typeface="HK Nova Medium" panose="020B0604020202020204" charset="0"/>
              </a:rPr>
              <a:t>stac</a:t>
            </a:r>
            <a:r>
              <a:rPr lang="hr-HR" sz="3200" dirty="0">
                <a:latin typeface="HK Nova Medium" panose="020B0604020202020204" charset="0"/>
              </a:rPr>
              <a:t>. 20+000 km / 6,5 m) </a:t>
            </a:r>
            <a:r>
              <a:rPr lang="en-GB" sz="3200" dirty="0">
                <a:latin typeface="HK Nova Medium" panose="020B0604020202020204" charset="0"/>
              </a:rPr>
              <a:t> </a:t>
            </a:r>
            <a:endParaRPr lang="hr-HR" sz="3200" dirty="0">
              <a:latin typeface="HK Nova Medium" panose="020B060402020202020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3201" dirty="0">
              <a:solidFill>
                <a:srgbClr val="031634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4D5D91C1-2C6A-333A-E9F8-6F21DF8B3B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24"/>
          <a:stretch/>
        </p:blipFill>
        <p:spPr>
          <a:xfrm>
            <a:off x="8992126" y="3130379"/>
            <a:ext cx="12725327" cy="7924800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21EE3CC0-5012-5815-9139-D6532FBA0EB9}"/>
              </a:ext>
            </a:extLst>
          </p:cNvPr>
          <p:cNvSpPr txBox="1"/>
          <p:nvPr/>
        </p:nvSpPr>
        <p:spPr>
          <a:xfrm>
            <a:off x="11125808" y="11326042"/>
            <a:ext cx="12183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dirty="0">
                <a:solidFill>
                  <a:schemeClr val="accent4"/>
                </a:solidFill>
                <a:latin typeface="HK Nova Medium"/>
              </a:rPr>
              <a:t>Uzdužni presjek kanala Sava- Sava</a:t>
            </a:r>
          </a:p>
        </p:txBody>
      </p:sp>
    </p:spTree>
    <p:extLst>
      <p:ext uri="{BB962C8B-B14F-4D97-AF65-F5344CB8AC3E}">
        <p14:creationId xmlns:p14="http://schemas.microsoft.com/office/powerpoint/2010/main" val="25737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C338BF-6893-4E0A-CC96-8C7B54F15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like 5">
            <a:extLst>
              <a:ext uri="{FF2B5EF4-FFF2-40B4-BE49-F238E27FC236}">
                <a16:creationId xmlns:a16="http://schemas.microsoft.com/office/drawing/2014/main" id="{A8806889-24A3-CBF7-6401-BAE5DBF1099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1" r="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id="{740387F0-15AF-DA0D-67F9-BF9C7EBB3682}"/>
              </a:ext>
            </a:extLst>
          </p:cNvPr>
          <p:cNvSpPr/>
          <p:nvPr/>
        </p:nvSpPr>
        <p:spPr>
          <a:xfrm>
            <a:off x="6316619" y="0"/>
            <a:ext cx="15924872" cy="13716000"/>
          </a:xfrm>
          <a:prstGeom prst="rect">
            <a:avLst/>
          </a:prstGeom>
          <a:solidFill>
            <a:srgbClr val="031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4FA3B4D1-80F0-4579-5BB1-984036AB37E8}"/>
              </a:ext>
            </a:extLst>
          </p:cNvPr>
          <p:cNvSpPr txBox="1"/>
          <p:nvPr/>
        </p:nvSpPr>
        <p:spPr>
          <a:xfrm>
            <a:off x="884051" y="566911"/>
            <a:ext cx="6199374" cy="8377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4000" b="1" dirty="0">
                <a:solidFill>
                  <a:srgbClr val="CDB380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PROMETNA MREŽA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ABD7D550-E9F1-C984-D8E0-8D3CD72881EF}"/>
              </a:ext>
            </a:extLst>
          </p:cNvPr>
          <p:cNvSpPr/>
          <p:nvPr/>
        </p:nvSpPr>
        <p:spPr>
          <a:xfrm>
            <a:off x="-5220" y="566911"/>
            <a:ext cx="611645" cy="1642889"/>
          </a:xfrm>
          <a:prstGeom prst="rect">
            <a:avLst/>
          </a:prstGeom>
          <a:solidFill>
            <a:srgbClr val="CDB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5A9C31CF-0576-73CC-1DAB-83DE01CFA802}"/>
              </a:ext>
            </a:extLst>
          </p:cNvPr>
          <p:cNvSpPr txBox="1"/>
          <p:nvPr/>
        </p:nvSpPr>
        <p:spPr>
          <a:xfrm>
            <a:off x="1022865" y="1777939"/>
            <a:ext cx="5015883" cy="14089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3200" dirty="0">
                <a:solidFill>
                  <a:srgbClr val="CDB380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- ŽELJEZNIČKI PROMET</a:t>
            </a:r>
          </a:p>
          <a:p>
            <a:pPr>
              <a:lnSpc>
                <a:spcPct val="150000"/>
              </a:lnSpc>
            </a:pPr>
            <a:r>
              <a:rPr lang="hr-HR" sz="3200" dirty="0">
                <a:solidFill>
                  <a:srgbClr val="CDB380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- RIJEČNI PROMET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54F22550-D03E-6556-E68A-1E5C1FAC2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45079" y="504591"/>
            <a:ext cx="4782139" cy="288000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58A14AD-F7E8-00B5-DA65-C161B273E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3953" y="506087"/>
            <a:ext cx="4303911" cy="288000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943FDF4-4D23-DEBB-963E-9D12B54EB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783" y="504591"/>
            <a:ext cx="5078105" cy="288000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6950085-B797-AC65-455D-5FC545BEDF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7358" y="3854664"/>
            <a:ext cx="18265677" cy="939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1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EC0613-3BF2-85B9-D16F-596423AA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4961B637-8620-146E-C59B-B1D759BCB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"/>
            <a:ext cx="24377650" cy="13715857"/>
          </a:xfrm>
          <a:prstGeom prst="rect">
            <a:avLst/>
          </a:prstGeom>
        </p:spPr>
      </p:pic>
      <p:sp>
        <p:nvSpPr>
          <p:cNvPr id="8" name="Pravokutnik 7">
            <a:extLst>
              <a:ext uri="{FF2B5EF4-FFF2-40B4-BE49-F238E27FC236}">
                <a16:creationId xmlns:a16="http://schemas.microsoft.com/office/drawing/2014/main" id="{AB0CD8DC-3534-074B-20E2-C599F6AC0A0A}"/>
              </a:ext>
            </a:extLst>
          </p:cNvPr>
          <p:cNvSpPr/>
          <p:nvPr/>
        </p:nvSpPr>
        <p:spPr>
          <a:xfrm>
            <a:off x="6316619" y="0"/>
            <a:ext cx="15924872" cy="13716000"/>
          </a:xfrm>
          <a:prstGeom prst="rect">
            <a:avLst/>
          </a:prstGeom>
          <a:solidFill>
            <a:srgbClr val="031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F594E7ED-174B-FF87-7F01-BD113F02F4B1}"/>
              </a:ext>
            </a:extLst>
          </p:cNvPr>
          <p:cNvSpPr txBox="1"/>
          <p:nvPr/>
        </p:nvSpPr>
        <p:spPr>
          <a:xfrm>
            <a:off x="1161677" y="471891"/>
            <a:ext cx="5015883" cy="17611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4000" b="1" dirty="0">
                <a:solidFill>
                  <a:srgbClr val="CDB380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PROMETNA MREŽA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303FC891-84CD-CC4A-A0D4-783E0249C3D5}"/>
              </a:ext>
            </a:extLst>
          </p:cNvPr>
          <p:cNvSpPr/>
          <p:nvPr/>
        </p:nvSpPr>
        <p:spPr>
          <a:xfrm>
            <a:off x="-5220" y="566911"/>
            <a:ext cx="611645" cy="1642889"/>
          </a:xfrm>
          <a:prstGeom prst="rect">
            <a:avLst/>
          </a:prstGeom>
          <a:solidFill>
            <a:srgbClr val="CDB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6FAF61EF-3630-290C-A3B0-CAC9273756E9}"/>
              </a:ext>
            </a:extLst>
          </p:cNvPr>
          <p:cNvSpPr txBox="1"/>
          <p:nvPr/>
        </p:nvSpPr>
        <p:spPr>
          <a:xfrm>
            <a:off x="1161678" y="2581899"/>
            <a:ext cx="5015883" cy="670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3200" dirty="0">
                <a:solidFill>
                  <a:srgbClr val="CDB380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- CESTOVNI PROMET</a:t>
            </a:r>
          </a:p>
        </p:txBody>
      </p:sp>
      <p:pic>
        <p:nvPicPr>
          <p:cNvPr id="12" name="Slika 11" descr="Slika na kojoj se prikazuje vanjski, nebo, drvo, oblak&#10;&#10;Sadržaj generiran umjetnom inteligencijom može biti netočan.">
            <a:extLst>
              <a:ext uri="{FF2B5EF4-FFF2-40B4-BE49-F238E27FC236}">
                <a16:creationId xmlns:a16="http://schemas.microsoft.com/office/drawing/2014/main" id="{3BFC0722-99C2-B021-C616-4D6E1162F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1557" y="429262"/>
            <a:ext cx="4233996" cy="288000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14" name="Slika 13" descr="Slika na kojoj se prikazuje vanjski, trava, torba, modni dodatak&#10;&#10;Sadržaj generiran umjetnom inteligencijom može biti netočan.">
            <a:extLst>
              <a:ext uri="{FF2B5EF4-FFF2-40B4-BE49-F238E27FC236}">
                <a16:creationId xmlns:a16="http://schemas.microsoft.com/office/drawing/2014/main" id="{9C7BA4CB-010E-92CA-48DB-1C7D90C83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5949" y="419012"/>
            <a:ext cx="3845697" cy="288000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15" name="Slika 14" descr="Slika na kojoj se prikazuje scena, vanjski, put, cesta&#10;&#10;Sadržaj generiran umjetnom inteligencijom može biti netočan.">
            <a:extLst>
              <a:ext uri="{FF2B5EF4-FFF2-40B4-BE49-F238E27FC236}">
                <a16:creationId xmlns:a16="http://schemas.microsoft.com/office/drawing/2014/main" id="{4091E75F-515E-BA1A-65C9-E4A5BF0CB9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6038" y="442576"/>
            <a:ext cx="3840000" cy="288000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9BBA546-B9BC-6F15-6E48-32F1765F06D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546"/>
          <a:stretch/>
        </p:blipFill>
        <p:spPr>
          <a:xfrm>
            <a:off x="2319954" y="3836233"/>
            <a:ext cx="19135599" cy="945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0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7C2BE3-49B2-40CA-AA90-57B31F4EE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:a16="http://schemas.microsoft.com/office/drawing/2014/main" id="{E0F11198-DEB5-7530-0483-AC90CEBE7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"/>
            <a:ext cx="24377650" cy="13715857"/>
          </a:xfrm>
          <a:prstGeom prst="rect">
            <a:avLst/>
          </a:prstGeom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id="{A8447A87-EEFF-28B2-6B44-1A12C5ED5D4E}"/>
              </a:ext>
            </a:extLst>
          </p:cNvPr>
          <p:cNvSpPr/>
          <p:nvPr/>
        </p:nvSpPr>
        <p:spPr>
          <a:xfrm>
            <a:off x="8204886" y="-1"/>
            <a:ext cx="13566338" cy="13716000"/>
          </a:xfrm>
          <a:prstGeom prst="rect">
            <a:avLst/>
          </a:prstGeom>
          <a:solidFill>
            <a:srgbClr val="031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94E3D3C1-6083-CEAC-5D13-FF5F4371E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03" y="2462884"/>
            <a:ext cx="20366771" cy="10673307"/>
          </a:xfrm>
          <a:prstGeom prst="rect">
            <a:avLst/>
          </a:prstGeom>
        </p:spPr>
      </p:pic>
      <p:sp>
        <p:nvSpPr>
          <p:cNvPr id="4" name="Prostoručno: oblik 3">
            <a:extLst>
              <a:ext uri="{FF2B5EF4-FFF2-40B4-BE49-F238E27FC236}">
                <a16:creationId xmlns:a16="http://schemas.microsoft.com/office/drawing/2014/main" id="{F64EFF9C-043E-61BD-8ADD-A1ADDEB7973C}"/>
              </a:ext>
            </a:extLst>
          </p:cNvPr>
          <p:cNvSpPr/>
          <p:nvPr/>
        </p:nvSpPr>
        <p:spPr>
          <a:xfrm>
            <a:off x="8204886" y="-24714"/>
            <a:ext cx="13419438" cy="9440563"/>
          </a:xfrm>
          <a:custGeom>
            <a:avLst/>
            <a:gdLst>
              <a:gd name="connsiteX0" fmla="*/ 0 w 13419438"/>
              <a:gd name="connsiteY0" fmla="*/ 0 h 9440563"/>
              <a:gd name="connsiteX1" fmla="*/ 0 w 13419438"/>
              <a:gd name="connsiteY1" fmla="*/ 4893276 h 9440563"/>
              <a:gd name="connsiteX2" fmla="*/ 5931244 w 13419438"/>
              <a:gd name="connsiteY2" fmla="*/ 4893276 h 9440563"/>
              <a:gd name="connsiteX3" fmla="*/ 5931244 w 13419438"/>
              <a:gd name="connsiteY3" fmla="*/ 9440563 h 9440563"/>
              <a:gd name="connsiteX4" fmla="*/ 13419438 w 13419438"/>
              <a:gd name="connsiteY4" fmla="*/ 9440563 h 9440563"/>
              <a:gd name="connsiteX5" fmla="*/ 13419438 w 13419438"/>
              <a:gd name="connsiteY5" fmla="*/ 49428 h 9440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19438" h="9440563">
                <a:moveTo>
                  <a:pt x="0" y="0"/>
                </a:moveTo>
                <a:lnTo>
                  <a:pt x="0" y="4893276"/>
                </a:lnTo>
                <a:lnTo>
                  <a:pt x="5931244" y="4893276"/>
                </a:lnTo>
                <a:lnTo>
                  <a:pt x="5931244" y="9440563"/>
                </a:lnTo>
                <a:lnTo>
                  <a:pt x="13419438" y="9440563"/>
                </a:lnTo>
                <a:lnTo>
                  <a:pt x="13419438" y="49428"/>
                </a:lnTo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AF30AF9-4F34-F6CA-3F94-A89B4B6A82C1}"/>
              </a:ext>
            </a:extLst>
          </p:cNvPr>
          <p:cNvSpPr txBox="1"/>
          <p:nvPr/>
        </p:nvSpPr>
        <p:spPr>
          <a:xfrm>
            <a:off x="731537" y="387686"/>
            <a:ext cx="7278476" cy="17611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4000" b="1" dirty="0">
                <a:solidFill>
                  <a:srgbClr val="CDB380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KONCEPT </a:t>
            </a:r>
          </a:p>
          <a:p>
            <a:pPr>
              <a:lnSpc>
                <a:spcPct val="150000"/>
              </a:lnSpc>
            </a:pPr>
            <a:r>
              <a:rPr lang="hr-HR" sz="4000" b="1" dirty="0">
                <a:solidFill>
                  <a:srgbClr val="CDB380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KANAL SAVA –SAVA 2024. 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7A68B140-CAD2-C95B-2795-FA95D42C9D17}"/>
              </a:ext>
            </a:extLst>
          </p:cNvPr>
          <p:cNvSpPr/>
          <p:nvPr/>
        </p:nvSpPr>
        <p:spPr>
          <a:xfrm>
            <a:off x="-5220" y="566911"/>
            <a:ext cx="611645" cy="1642889"/>
          </a:xfrm>
          <a:prstGeom prst="rect">
            <a:avLst/>
          </a:prstGeom>
          <a:solidFill>
            <a:srgbClr val="CDB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8BF579B9-659B-20E6-EC23-67D2C9DD7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203" y="9951498"/>
            <a:ext cx="5191230" cy="3192931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C5E8E64E-9658-10D3-F5A2-342922F0CA98}"/>
              </a:ext>
            </a:extLst>
          </p:cNvPr>
          <p:cNvSpPr txBox="1"/>
          <p:nvPr/>
        </p:nvSpPr>
        <p:spPr>
          <a:xfrm>
            <a:off x="15915112" y="3784660"/>
            <a:ext cx="148898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dirty="0">
                <a:solidFill>
                  <a:schemeClr val="accent4"/>
                </a:solidFill>
                <a:latin typeface="HK Nova Medium" panose="020B0604020202020204" charset="0"/>
              </a:rPr>
              <a:t>Most preko ušća Mure </a:t>
            </a:r>
          </a:p>
          <a:p>
            <a:pPr>
              <a:defRPr/>
            </a:pPr>
            <a:r>
              <a:rPr lang="hr-HR" dirty="0">
                <a:solidFill>
                  <a:schemeClr val="accent4"/>
                </a:solidFill>
                <a:latin typeface="HK Nova Medium" panose="020B0604020202020204" charset="0"/>
              </a:rPr>
              <a:t>u Dravu</a:t>
            </a:r>
          </a:p>
        </p:txBody>
      </p:sp>
      <p:pic>
        <p:nvPicPr>
          <p:cNvPr id="6" name="Slika 5" descr="Slika na kojoj se prikazuje vanjski, nebo, voda, šetnica&#10;&#10;Opis je automatski generiran">
            <a:extLst>
              <a:ext uri="{FF2B5EF4-FFF2-40B4-BE49-F238E27FC236}">
                <a16:creationId xmlns:a16="http://schemas.microsoft.com/office/drawing/2014/main" id="{ABBD69C4-2145-EC79-FD60-29C1BC1B132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116" y="4984989"/>
            <a:ext cx="6471910" cy="3600000"/>
          </a:xfrm>
          <a:prstGeom prst="rect">
            <a:avLst/>
          </a:prstGeom>
          <a:ln w="38100">
            <a:solidFill>
              <a:schemeClr val="bg2"/>
            </a:solidFill>
          </a:ln>
          <a:effectLst/>
        </p:spPr>
      </p:pic>
      <p:pic>
        <p:nvPicPr>
          <p:cNvPr id="8" name="Slika 7" descr="Slika na kojoj se prikazuje vanjski, nebo, drvo, voda&#10;&#10;Opis je automatski generiran">
            <a:extLst>
              <a:ext uri="{FF2B5EF4-FFF2-40B4-BE49-F238E27FC236}">
                <a16:creationId xmlns:a16="http://schemas.microsoft.com/office/drawing/2014/main" id="{78E425DC-FC06-2CF1-8E87-786E8A8BCA0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30"/>
          <a:stretch/>
        </p:blipFill>
        <p:spPr>
          <a:xfrm>
            <a:off x="9073752" y="223577"/>
            <a:ext cx="5756517" cy="360000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sp>
        <p:nvSpPr>
          <p:cNvPr id="18" name="TekstniOkvir 17">
            <a:extLst>
              <a:ext uri="{FF2B5EF4-FFF2-40B4-BE49-F238E27FC236}">
                <a16:creationId xmlns:a16="http://schemas.microsoft.com/office/drawing/2014/main" id="{7C612F82-DEC9-C104-07CF-32B397DD367F}"/>
              </a:ext>
            </a:extLst>
          </p:cNvPr>
          <p:cNvSpPr txBox="1"/>
          <p:nvPr/>
        </p:nvSpPr>
        <p:spPr>
          <a:xfrm>
            <a:off x="8685341" y="3844090"/>
            <a:ext cx="12183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dirty="0">
                <a:solidFill>
                  <a:schemeClr val="accent4"/>
                </a:solidFill>
                <a:latin typeface="HK Nova Medium"/>
              </a:rPr>
              <a:t>Pješački most, Novo Mesto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696C84BD-1586-65D1-7AFC-A1DE5055920F}"/>
              </a:ext>
            </a:extLst>
          </p:cNvPr>
          <p:cNvSpPr txBox="1"/>
          <p:nvPr/>
        </p:nvSpPr>
        <p:spPr>
          <a:xfrm>
            <a:off x="15360125" y="8701795"/>
            <a:ext cx="842994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hr-HR" dirty="0">
                <a:solidFill>
                  <a:srgbClr val="031634"/>
                </a:solidFill>
                <a:latin typeface="Calibri" panose="020F0502020204030204" pitchFamily="34" charset="0"/>
              </a:rPr>
              <a:t> </a:t>
            </a:r>
            <a:r>
              <a:rPr lang="hr-HR" dirty="0" err="1">
                <a:solidFill>
                  <a:schemeClr val="accent4"/>
                </a:solidFill>
                <a:latin typeface="HK Nova Medium" panose="020B0604020202020204" charset="0"/>
              </a:rPr>
              <a:t>Waterfront</a:t>
            </a:r>
            <a:r>
              <a:rPr lang="hr-HR" dirty="0">
                <a:solidFill>
                  <a:schemeClr val="accent4"/>
                </a:solidFill>
                <a:latin typeface="HK Nova Medium" panose="020B0604020202020204" charset="0"/>
              </a:rPr>
              <a:t>, Kopenhagen</a:t>
            </a:r>
          </a:p>
        </p:txBody>
      </p:sp>
      <p:pic>
        <p:nvPicPr>
          <p:cNvPr id="22" name="Picture 8" descr="A bridge over water with a boat&#10;&#10;AI-generated content may be incorrect.">
            <a:extLst>
              <a:ext uri="{FF2B5EF4-FFF2-40B4-BE49-F238E27FC236}">
                <a16:creationId xmlns:a16="http://schemas.microsoft.com/office/drawing/2014/main" id="{1661CFF6-0EEA-14A5-8AFF-413CAEAE988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701" y="223577"/>
            <a:ext cx="5403377" cy="360000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D2912A5E-F0CE-DA79-63DC-61BBA3603552}"/>
                  </a:ext>
                </a:extLst>
              </p14:cNvPr>
              <p14:cNvContentPartPr/>
              <p14:nvPr/>
            </p14:nvContentPartPr>
            <p14:xfrm>
              <a:off x="14629515" y="4967124"/>
              <a:ext cx="360" cy="36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D2912A5E-F0CE-DA79-63DC-61BBA360355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623395" y="4961004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876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409FD3-BE56-2BC2-F357-A29B15415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:a16="http://schemas.microsoft.com/office/drawing/2014/main" id="{526589B0-8665-F619-3358-4350F5B02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"/>
            <a:ext cx="24377650" cy="13715857"/>
          </a:xfrm>
          <a:prstGeom prst="rect">
            <a:avLst/>
          </a:prstGeom>
        </p:spPr>
      </p:pic>
      <p:sp>
        <p:nvSpPr>
          <p:cNvPr id="18" name="Pravokutnik 17">
            <a:extLst>
              <a:ext uri="{FF2B5EF4-FFF2-40B4-BE49-F238E27FC236}">
                <a16:creationId xmlns:a16="http://schemas.microsoft.com/office/drawing/2014/main" id="{CC1EF8F9-20B0-1C8F-32B9-4BD9D96766F3}"/>
              </a:ext>
            </a:extLst>
          </p:cNvPr>
          <p:cNvSpPr/>
          <p:nvPr/>
        </p:nvSpPr>
        <p:spPr>
          <a:xfrm>
            <a:off x="8303741" y="-1"/>
            <a:ext cx="13467482" cy="13716000"/>
          </a:xfrm>
          <a:prstGeom prst="rect">
            <a:avLst/>
          </a:prstGeom>
          <a:solidFill>
            <a:srgbClr val="03163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E8F51FC2-FFAE-899B-751C-230A75340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203" y="2462884"/>
            <a:ext cx="20366771" cy="10673307"/>
          </a:xfrm>
          <a:prstGeom prst="rect">
            <a:avLst/>
          </a:prstGeom>
        </p:spPr>
      </p:pic>
      <p:sp>
        <p:nvSpPr>
          <p:cNvPr id="11" name="Prostoručno: oblik 10">
            <a:extLst>
              <a:ext uri="{FF2B5EF4-FFF2-40B4-BE49-F238E27FC236}">
                <a16:creationId xmlns:a16="http://schemas.microsoft.com/office/drawing/2014/main" id="{4B4D96F3-4625-D855-5724-1D2CAB1EA082}"/>
              </a:ext>
            </a:extLst>
          </p:cNvPr>
          <p:cNvSpPr/>
          <p:nvPr/>
        </p:nvSpPr>
        <p:spPr>
          <a:xfrm>
            <a:off x="8303741" y="74141"/>
            <a:ext cx="13172302" cy="9366421"/>
          </a:xfrm>
          <a:custGeom>
            <a:avLst/>
            <a:gdLst>
              <a:gd name="connsiteX0" fmla="*/ 0 w 13172302"/>
              <a:gd name="connsiteY0" fmla="*/ 0 h 9366421"/>
              <a:gd name="connsiteX1" fmla="*/ 0 w 13172302"/>
              <a:gd name="connsiteY1" fmla="*/ 4819135 h 9366421"/>
              <a:gd name="connsiteX2" fmla="*/ 6227805 w 13172302"/>
              <a:gd name="connsiteY2" fmla="*/ 4819135 h 9366421"/>
              <a:gd name="connsiteX3" fmla="*/ 6227805 w 13172302"/>
              <a:gd name="connsiteY3" fmla="*/ 9366421 h 9366421"/>
              <a:gd name="connsiteX4" fmla="*/ 13172302 w 13172302"/>
              <a:gd name="connsiteY4" fmla="*/ 9366421 h 9366421"/>
              <a:gd name="connsiteX5" fmla="*/ 13172302 w 13172302"/>
              <a:gd name="connsiteY5" fmla="*/ 74140 h 9366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72302" h="9366421">
                <a:moveTo>
                  <a:pt x="0" y="0"/>
                </a:moveTo>
                <a:lnTo>
                  <a:pt x="0" y="4819135"/>
                </a:lnTo>
                <a:lnTo>
                  <a:pt x="6227805" y="4819135"/>
                </a:lnTo>
                <a:lnTo>
                  <a:pt x="6227805" y="9366421"/>
                </a:lnTo>
                <a:lnTo>
                  <a:pt x="13172302" y="9366421"/>
                </a:lnTo>
                <a:lnTo>
                  <a:pt x="13172302" y="74140"/>
                </a:lnTo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AF481274-0C19-8A6F-A999-445E6F2C7262}"/>
              </a:ext>
            </a:extLst>
          </p:cNvPr>
          <p:cNvSpPr txBox="1"/>
          <p:nvPr/>
        </p:nvSpPr>
        <p:spPr>
          <a:xfrm>
            <a:off x="851329" y="358082"/>
            <a:ext cx="5470096" cy="17611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4000" b="1" dirty="0">
                <a:solidFill>
                  <a:srgbClr val="CDB380"/>
                </a:solidFill>
                <a:latin typeface="HK Nova Medium" panose="00000600000000000000" pitchFamily="2" charset="0"/>
                <a:ea typeface="Lato" charset="0"/>
                <a:cs typeface="Lato" charset="0"/>
              </a:rPr>
              <a:t>KONCEPT- KANAL SAVA –SAVA -2024 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820A4F12-A038-328C-9FD9-5D506988BC6F}"/>
              </a:ext>
            </a:extLst>
          </p:cNvPr>
          <p:cNvSpPr/>
          <p:nvPr/>
        </p:nvSpPr>
        <p:spPr>
          <a:xfrm>
            <a:off x="-5220" y="566911"/>
            <a:ext cx="611645" cy="1642889"/>
          </a:xfrm>
          <a:prstGeom prst="rect">
            <a:avLst/>
          </a:prstGeom>
          <a:solidFill>
            <a:srgbClr val="CDB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9" descr="A water canal with a park and buildings&#10;&#10;AI-generated content may be incorrect.">
            <a:extLst>
              <a:ext uri="{FF2B5EF4-FFF2-40B4-BE49-F238E27FC236}">
                <a16:creationId xmlns:a16="http://schemas.microsoft.com/office/drawing/2014/main" id="{0D4E7B5B-7DE5-416F-505D-322099351F2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095" y="358082"/>
            <a:ext cx="5062403" cy="360000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EC1BB383-EA28-3355-F433-E9A8AB780E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34699" y="4961472"/>
            <a:ext cx="5315701" cy="360000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41472443-5DC5-EB64-BF0F-7F511F9E94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75472" y="358082"/>
            <a:ext cx="5374928" cy="360000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73AD9AB3-100D-F9C3-8D0B-65E4D7589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214" y="9976211"/>
            <a:ext cx="5191230" cy="3192931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3C6BE6B6-8411-8442-B014-96636560DA16}"/>
              </a:ext>
            </a:extLst>
          </p:cNvPr>
          <p:cNvSpPr txBox="1"/>
          <p:nvPr/>
        </p:nvSpPr>
        <p:spPr>
          <a:xfrm>
            <a:off x="15775472" y="4073541"/>
            <a:ext cx="14889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dirty="0">
                <a:solidFill>
                  <a:schemeClr val="accent4"/>
                </a:solidFill>
                <a:latin typeface="HK Nova Medium" panose="020B0604020202020204" charset="0"/>
              </a:rPr>
              <a:t>Green Bay, </a:t>
            </a:r>
            <a:r>
              <a:rPr lang="hr-HR" dirty="0" err="1">
                <a:solidFill>
                  <a:schemeClr val="accent4"/>
                </a:solidFill>
                <a:latin typeface="HK Nova Medium" panose="020B0604020202020204" charset="0"/>
              </a:rPr>
              <a:t>Winsconsin</a:t>
            </a:r>
            <a:endParaRPr lang="hr-HR" dirty="0">
              <a:solidFill>
                <a:schemeClr val="accent4"/>
              </a:solidFill>
              <a:latin typeface="HK Nova Medium" panose="020B0604020202020204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0E5281AD-BEC2-9634-669E-87EAA0ED0D49}"/>
              </a:ext>
            </a:extLst>
          </p:cNvPr>
          <p:cNvSpPr txBox="1"/>
          <p:nvPr/>
        </p:nvSpPr>
        <p:spPr>
          <a:xfrm>
            <a:off x="10901484" y="4077838"/>
            <a:ext cx="545667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hr-HR" dirty="0">
                <a:solidFill>
                  <a:schemeClr val="accent4"/>
                </a:solidFill>
                <a:latin typeface="HK Nova Medium"/>
              </a:rPr>
              <a:t>Madrid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9F06F2EF-41BB-E268-80A9-A0BDD2E51862}"/>
              </a:ext>
            </a:extLst>
          </p:cNvPr>
          <p:cNvSpPr txBox="1"/>
          <p:nvPr/>
        </p:nvSpPr>
        <p:spPr>
          <a:xfrm>
            <a:off x="15740895" y="8681857"/>
            <a:ext cx="14889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dirty="0">
                <a:solidFill>
                  <a:schemeClr val="accent4"/>
                </a:solidFill>
                <a:latin typeface="HK Nova Medium" panose="020B0604020202020204" charset="0"/>
              </a:rPr>
              <a:t>Green Bay, </a:t>
            </a:r>
            <a:r>
              <a:rPr lang="hr-HR" dirty="0" err="1">
                <a:solidFill>
                  <a:schemeClr val="accent4"/>
                </a:solidFill>
                <a:latin typeface="HK Nova Medium" panose="020B0604020202020204" charset="0"/>
              </a:rPr>
              <a:t>Winsconsin</a:t>
            </a:r>
            <a:endParaRPr lang="hr-HR" dirty="0">
              <a:solidFill>
                <a:schemeClr val="accent4"/>
              </a:solidFill>
              <a:latin typeface="HK Nova Medium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49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Prilagođeno 1">
      <a:dk1>
        <a:srgbClr val="031634"/>
      </a:dk1>
      <a:lt1>
        <a:srgbClr val="E8DDCB"/>
      </a:lt1>
      <a:dk2>
        <a:srgbClr val="033649"/>
      </a:dk2>
      <a:lt2>
        <a:srgbClr val="FFFFFF"/>
      </a:lt2>
      <a:accent1>
        <a:srgbClr val="031634"/>
      </a:accent1>
      <a:accent2>
        <a:srgbClr val="033649"/>
      </a:accent2>
      <a:accent3>
        <a:srgbClr val="036564"/>
      </a:accent3>
      <a:accent4>
        <a:srgbClr val="CDB380"/>
      </a:accent4>
      <a:accent5>
        <a:srgbClr val="E8DDCB"/>
      </a:accent5>
      <a:accent6>
        <a:srgbClr val="F6F1EA"/>
      </a:accent6>
      <a:hlink>
        <a:srgbClr val="F33B48"/>
      </a:hlink>
      <a:folHlink>
        <a:srgbClr val="FFC000"/>
      </a:folHlink>
    </a:clrScheme>
    <a:fontScheme name="JP - HK">
      <a:majorFont>
        <a:latin typeface="HK Nova Medium"/>
        <a:ea typeface=""/>
        <a:cs typeface=""/>
      </a:majorFont>
      <a:minorFont>
        <a:latin typeface="HK Nova Mediu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81C6299-BA6F-49AD-BA05-13BB531528AD}">
  <we:reference id="wa104178141" version="4.3.3.0" store="hr-HR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A6BE061ED12140B0689108ECD50FC0" ma:contentTypeVersion="11" ma:contentTypeDescription="Create a new document." ma:contentTypeScope="" ma:versionID="02b15cd28b23e71209fd952e1aa3767c">
  <xsd:schema xmlns:xsd="http://www.w3.org/2001/XMLSchema" xmlns:xs="http://www.w3.org/2001/XMLSchema" xmlns:p="http://schemas.microsoft.com/office/2006/metadata/properties" xmlns:ns3="23c0da72-e48f-4503-bb6f-dce830d08e77" xmlns:ns4="1f831f25-add5-424b-83f3-cb55a53e0134" targetNamespace="http://schemas.microsoft.com/office/2006/metadata/properties" ma:root="true" ma:fieldsID="7a789047805b7995dbb16cd567ade186" ns3:_="" ns4:_="">
    <xsd:import namespace="23c0da72-e48f-4503-bb6f-dce830d08e77"/>
    <xsd:import namespace="1f831f25-add5-424b-83f3-cb55a53e013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c0da72-e48f-4503-bb6f-dce830d08e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831f25-add5-424b-83f3-cb55a53e013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EE85A1F-11EF-4212-9898-3269EDD5B7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c0da72-e48f-4503-bb6f-dce830d08e77"/>
    <ds:schemaRef ds:uri="1f831f25-add5-424b-83f3-cb55a53e01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82AC07-4A9B-42F8-892C-98095FF0B7A5}">
  <ds:schemaRefs>
    <ds:schemaRef ds:uri="http://schemas.openxmlformats.org/package/2006/metadata/core-properties"/>
    <ds:schemaRef ds:uri="1f831f25-add5-424b-83f3-cb55a53e0134"/>
    <ds:schemaRef ds:uri="23c0da72-e48f-4503-bb6f-dce830d08e77"/>
    <ds:schemaRef ds:uri="http://purl.org/dc/terms/"/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6E725A8-15A3-4B32-B2C1-6CFA1A55DE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34297</TotalTime>
  <Words>1270</Words>
  <Application>Microsoft Office PowerPoint</Application>
  <PresentationFormat>Prilagođeno</PresentationFormat>
  <Paragraphs>151</Paragraphs>
  <Slides>12</Slides>
  <Notes>11</Notes>
  <HiddenSlides>0</HiddenSlides>
  <MMClips>0</MMClips>
  <ScaleCrop>false</ScaleCrop>
  <HeadingPairs>
    <vt:vector size="8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2</vt:i4>
      </vt:variant>
      <vt:variant>
        <vt:lpstr>Naslovi slajdova</vt:lpstr>
      </vt:variant>
      <vt:variant>
        <vt:i4>12</vt:i4>
      </vt:variant>
    </vt:vector>
  </HeadingPairs>
  <TitlesOfParts>
    <vt:vector size="21" baseType="lpstr">
      <vt:lpstr>HK Nova Medium</vt:lpstr>
      <vt:lpstr>Source Sans Pro Light</vt:lpstr>
      <vt:lpstr>Arial</vt:lpstr>
      <vt:lpstr>Lato Light</vt:lpstr>
      <vt:lpstr>Calibri</vt:lpstr>
      <vt:lpstr>Montserrat Medium</vt:lpstr>
      <vt:lpstr>Office Theme</vt:lpstr>
      <vt:lpstr>AutoCAD LT Drawing</vt:lpstr>
      <vt:lpstr>Acrobat Document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JP_SAVA</dc:title>
  <dc:subject/>
  <dc:creator>Jurcon projekt</dc:creator>
  <cp:keywords/>
  <dc:description/>
  <cp:lastModifiedBy>Jelena Luketa Knez</cp:lastModifiedBy>
  <cp:revision>6385</cp:revision>
  <dcterms:created xsi:type="dcterms:W3CDTF">2014-11-12T21:47:38Z</dcterms:created>
  <dcterms:modified xsi:type="dcterms:W3CDTF">2025-04-10T08:28:27Z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0x01010052A6BE061ED12140B0689108ECD50FC0</vt:lpwstr>
  </property>
</Properties>
</file>