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66" r:id="rId4"/>
  </p:sldMasterIdLst>
  <p:notesMasterIdLst>
    <p:notesMasterId r:id="rId12"/>
  </p:notesMasterIdLst>
  <p:handoutMasterIdLst>
    <p:handoutMasterId r:id="rId13"/>
  </p:handoutMasterIdLst>
  <p:sldIdLst>
    <p:sldId id="2570" r:id="rId5"/>
    <p:sldId id="2594" r:id="rId6"/>
    <p:sldId id="2573" r:id="rId7"/>
    <p:sldId id="2593" r:id="rId8"/>
    <p:sldId id="2592" r:id="rId9"/>
    <p:sldId id="2595" r:id="rId10"/>
    <p:sldId id="2591" r:id="rId11"/>
  </p:sldIdLst>
  <p:sldSz cx="24377650" cy="13716000"/>
  <p:notesSz cx="6858000" cy="9144000"/>
  <p:embeddedFontLst>
    <p:embeddedFont>
      <p:font typeface="HK Nova Medium" panose="020B0604020202020204" charset="0"/>
      <p:regular r:id="rId14"/>
    </p:embeddedFont>
    <p:embeddedFont>
      <p:font typeface="Lato Light" panose="020F0502020204030203" pitchFamily="34" charset="0"/>
      <p:regular r:id="rId15"/>
      <p:italic r:id="rId16"/>
    </p:embeddedFont>
    <p:embeddedFont>
      <p:font typeface="Montserrat Medium" panose="00000600000000000000" pitchFamily="2" charset="0"/>
      <p:regular r:id="rId17"/>
      <p:italic r:id="rId18"/>
    </p:embeddedFont>
    <p:embeddedFont>
      <p:font typeface="Source Sans Pro Light" panose="020B0403030403020204" pitchFamily="34" charset="0"/>
      <p:regular r:id="rId19"/>
      <p:italic r:id="rId20"/>
    </p:embeddedFont>
  </p:embeddedFontLst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638747-4A86-44EC-A7C7-B2A7DE3B003D}">
          <p14:sldIdLst>
            <p14:sldId id="2570"/>
            <p14:sldId id="2594"/>
            <p14:sldId id="2573"/>
            <p14:sldId id="2593"/>
            <p14:sldId id="2592"/>
            <p14:sldId id="2595"/>
          </p14:sldIdLst>
        </p14:section>
        <p14:section name="Untitled Section" id="{E5149352-1BC3-4CD5-824B-BF2E844D9943}">
          <p14:sldIdLst>
            <p14:sldId id="259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380"/>
    <a:srgbClr val="031634"/>
    <a:srgbClr val="E8DDCB"/>
    <a:srgbClr val="033649"/>
    <a:srgbClr val="036564"/>
    <a:srgbClr val="4ECDC4"/>
    <a:srgbClr val="556270"/>
    <a:srgbClr val="C46158"/>
    <a:srgbClr val="8B9CE9"/>
    <a:srgbClr val="548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D859E-812C-4764-93E9-5D6BA75E0D37}" v="37" dt="2025-04-02T11:09:13.527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80630" autoAdjust="0"/>
  </p:normalViewPr>
  <p:slideViewPr>
    <p:cSldViewPr snapToObjects="1">
      <p:cViewPr varScale="1">
        <p:scale>
          <a:sx n="44" d="100"/>
          <a:sy n="44" d="100"/>
        </p:scale>
        <p:origin x="155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3EC1524A-E988-4791-90AB-10261BDB1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CC0FAA3-460D-4F32-A1D4-8901A36E14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680A698-0758-4220-99CC-49A23CD0A66D}" type="datetimeFigureOut">
              <a:rPr lang="hr-HR" smtClean="0"/>
              <a:t>10.4.2025.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DE3BE47-A386-4786-91F3-727882B313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hr-HR"/>
              <a:t>1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B7F0B5B-1C0B-4A0F-A902-B0ECDA3330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FF1355BD-79E1-4D04-B2D5-6031A23611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1250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Source Sans Pro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001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Vrijednost šuma, a posebno onih u urbanim sredinama je višestruka. </a:t>
            </a:r>
          </a:p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Prednosti urbanih šuma su: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Prilagodba klimatskim promjenama smanjenjem temperature zraka </a:t>
            </a:r>
            <a:r>
              <a:rPr lang="hr-HR" sz="24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EVAPOTRANSPIRACIJOM I PRUŽANJEM SJENE</a:t>
            </a:r>
            <a:endParaRPr lang="hr-HR" sz="24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Ublažavanje posljedica oborinskih i bujičnih voda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Smanjenje brzine vjetra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Poboljšanje kvalitete zraka (zbog fotosinteze)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Očuvanje biološke raznolikosti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Turizam – stvaranje novog prepoznatljivog akcenta grada – najduži park glavnog grada</a:t>
            </a:r>
          </a:p>
        </p:txBody>
      </p:sp>
    </p:spTree>
    <p:extLst>
      <p:ext uri="{BB962C8B-B14F-4D97-AF65-F5344CB8AC3E}">
        <p14:creationId xmlns:p14="http://schemas.microsoft.com/office/powerpoint/2010/main" val="202796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 dirty="0"/>
              <a:t>Svaki zahvat u prostoru, pogotovo zahvat ove vrste i veličine mora biti usklađen s važećom europskom i hrvatskom regulativom vezanom uz zaštitu prirode i okoliša.</a:t>
            </a:r>
          </a:p>
          <a:p>
            <a:endParaRPr lang="hr-HR" b="0" dirty="0"/>
          </a:p>
          <a:p>
            <a:r>
              <a:rPr lang="hr-HR" b="1" dirty="0"/>
              <a:t>Uredba o obnovi prirode </a:t>
            </a:r>
            <a:r>
              <a:rPr lang="hr-HR" b="0" dirty="0"/>
              <a:t>usvojena je 2024. godine, a odnosi se n</a:t>
            </a:r>
            <a:r>
              <a:rPr lang="hr-HR" b="0" i="0" dirty="0">
                <a:solidFill>
                  <a:srgbClr val="424242"/>
                </a:solidFill>
                <a:effectLst/>
                <a:latin typeface="Lucida Grande"/>
              </a:rPr>
              <a:t>a obnovu narušenih ekosustava i </a:t>
            </a:r>
            <a:r>
              <a:rPr lang="pt-BR" b="0" i="0" dirty="0">
                <a:solidFill>
                  <a:srgbClr val="424242"/>
                </a:solidFill>
                <a:effectLst/>
                <a:latin typeface="Lucida Grande"/>
              </a:rPr>
              <a:t>postizanje ciljeva EU-a u ublažavanju i prilagodbi klimatskim promjenama te na poboljšanje sigurnosti opskrbe hranom</a:t>
            </a:r>
            <a:endParaRPr lang="hr-HR" b="0" i="0" dirty="0">
              <a:solidFill>
                <a:srgbClr val="424242"/>
              </a:solidFill>
              <a:effectLst/>
              <a:latin typeface="Lucida Grande"/>
            </a:endParaRPr>
          </a:p>
          <a:p>
            <a:pPr marL="342900" indent="-342900">
              <a:buFontTx/>
              <a:buChar char="-"/>
            </a:pPr>
            <a:r>
              <a:rPr lang="hr-HR" b="0" i="0" dirty="0">
                <a:solidFill>
                  <a:srgbClr val="424242"/>
                </a:solidFill>
                <a:effectLst/>
                <a:latin typeface="Lucida Grande"/>
              </a:rPr>
              <a:t>Za urbane ekosustave države članice moraju osigurati da </a:t>
            </a:r>
            <a:r>
              <a:rPr lang="hr-HR" b="1" i="0" dirty="0">
                <a:solidFill>
                  <a:srgbClr val="424242"/>
                </a:solidFill>
                <a:effectLst/>
                <a:latin typeface="Lucida Grande"/>
              </a:rPr>
              <a:t>do kraja 2030. godine </a:t>
            </a:r>
            <a:r>
              <a:rPr lang="hr-HR" b="0" i="0" dirty="0">
                <a:solidFill>
                  <a:srgbClr val="424242"/>
                </a:solidFill>
                <a:effectLst/>
                <a:latin typeface="Lucida Grande"/>
              </a:rPr>
              <a:t>ne dođe do neto gubitka zelenih površina u urbanim područjima, kao ni do smanjenja prekrivenosti krošnjama stabala</a:t>
            </a:r>
          </a:p>
          <a:p>
            <a:pPr marL="342900" indent="-342900">
              <a:buFontTx/>
              <a:buChar char="-"/>
            </a:pPr>
            <a:r>
              <a:rPr lang="hr-HR" b="0" i="0" dirty="0">
                <a:solidFill>
                  <a:srgbClr val="424242"/>
                </a:solidFill>
                <a:effectLst/>
                <a:latin typeface="Lucida Grande"/>
              </a:rPr>
              <a:t>Prednost imaju područja unutar mreže Natura 2000</a:t>
            </a:r>
          </a:p>
          <a:p>
            <a:pPr marL="342900" indent="-342900">
              <a:buFontTx/>
              <a:buChar char="-"/>
            </a:pPr>
            <a:endParaRPr lang="hr-HR" b="0" i="0" dirty="0">
              <a:solidFill>
                <a:srgbClr val="424242"/>
              </a:solidFill>
              <a:effectLst/>
              <a:latin typeface="Lucida Grande"/>
            </a:endParaRPr>
          </a:p>
          <a:p>
            <a:pPr marL="0" indent="0">
              <a:buFontTx/>
              <a:buNone/>
            </a:pPr>
            <a:r>
              <a:rPr lang="hr-HR" b="0" i="0" dirty="0">
                <a:solidFill>
                  <a:srgbClr val="424242"/>
                </a:solidFill>
                <a:effectLst/>
                <a:latin typeface="Lucida Grande"/>
              </a:rPr>
              <a:t>S Uredbom se nadopunjuje </a:t>
            </a:r>
            <a:r>
              <a:rPr lang="hr-HR" b="1" i="0" dirty="0">
                <a:solidFill>
                  <a:srgbClr val="424242"/>
                </a:solidFill>
                <a:effectLst/>
                <a:latin typeface="Lucida Grande"/>
              </a:rPr>
              <a:t>Strategija EU-a za bioraznolikost </a:t>
            </a:r>
            <a:r>
              <a:rPr lang="hr-HR" b="0" i="0" dirty="0">
                <a:solidFill>
                  <a:srgbClr val="424242"/>
                </a:solidFill>
                <a:effectLst/>
                <a:latin typeface="Lucida Grande"/>
              </a:rPr>
              <a:t>kojom se države članice obvezuje do 2030. godine posaditi 3 </a:t>
            </a:r>
            <a:r>
              <a:rPr lang="hr-HR" b="0" i="0" dirty="0" err="1">
                <a:solidFill>
                  <a:srgbClr val="424242"/>
                </a:solidFill>
                <a:effectLst/>
                <a:latin typeface="Lucida Grande"/>
              </a:rPr>
              <a:t>mlrd</a:t>
            </a:r>
            <a:r>
              <a:rPr lang="hr-HR" b="0" i="0" dirty="0">
                <a:solidFill>
                  <a:srgbClr val="424242"/>
                </a:solidFill>
                <a:effectLst/>
                <a:latin typeface="Lucida Grande"/>
              </a:rPr>
              <a:t>. stabala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59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Kao primjer smo uzeli 2 najpoznatija glavna grada u Europi: Pariz i London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U Parizu se, kao odgovor na klimatske promjene, provodi prenamjena velikih trgova i nekadašnje infrastrukture u urbane šume. Trenutno su posađene 2 urbane šume, a u tijeku je izvedba one ispred Gradske vijećnice, dovršetak je u planu do kraja 2026. godine. Ukupno se planira oformiti najmanje 12,5 ha urbanih šuma.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24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Kad govorimo o turističkom aspektu prednosti urbanih šuma, London je proglasio da je grad s </a:t>
            </a:r>
            <a:r>
              <a:rPr lang="hr-HR" sz="24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NAJVEĆOM URBANOM ŠUMOM NA SVIJETU </a:t>
            </a: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– prema definiciji UN-a šuma je „zemljište koje se prostire na više od 0,5 hektara sa stablima višim od 5 metara i </a:t>
            </a:r>
            <a:r>
              <a:rPr lang="hr-HR" sz="2400" dirty="0" err="1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pokrovnošću</a:t>
            </a: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 krošnje od više od 10 posto”. Područje se naziva šuma ukoliko je površina, u odnosu na izgrađenu površinu, najmanje 20% prekrivena visokim stablima. London ima 21% površina prekrivenih šumom, a prema podacima iz 2021. godine nalazi se 8,4 </a:t>
            </a:r>
            <a:r>
              <a:rPr lang="hr-HR" sz="2400" dirty="0" err="1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mil</a:t>
            </a: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. stabala na ukupno 8,6 </a:t>
            </a:r>
            <a:r>
              <a:rPr lang="hr-HR" sz="2400" dirty="0" err="1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mil</a:t>
            </a: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. stanovnika (skoro 1 stablo po stanovniku). Također, planiraju </a:t>
            </a:r>
            <a:r>
              <a:rPr lang="hr-HR" sz="2400" dirty="0" err="1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pokrovnost</a:t>
            </a:r>
            <a:r>
              <a:rPr lang="hr-HR" sz="24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 krošnjama do 2050. s 10% podići na 23%.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850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Planira se pošumljavanje </a:t>
            </a:r>
            <a:r>
              <a:rPr lang="hr-HR" dirty="0" err="1"/>
              <a:t>inundacije</a:t>
            </a:r>
            <a:r>
              <a:rPr lang="hr-HR" dirty="0"/>
              <a:t> rijeke Save između </a:t>
            </a:r>
            <a:r>
              <a:rPr lang="hr-HR" dirty="0" err="1"/>
              <a:t>Jankomirskog</a:t>
            </a:r>
            <a:r>
              <a:rPr lang="hr-HR" dirty="0"/>
              <a:t> i Domovinskog mosta u duljini koridora više od 20 km. Ovim projektom Zagreb bi dobio park-šumu duljine veće od 20 km.</a:t>
            </a:r>
          </a:p>
          <a:p>
            <a:r>
              <a:rPr lang="hr-HR" dirty="0"/>
              <a:t>Površina koju se planira pošumiti je oko 400 ha.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Prema modelu pariških novih urbanih šuma gdje se sadi 10 stabala na 100 m2, na </a:t>
            </a:r>
            <a:r>
              <a:rPr lang="hr-HR" dirty="0" err="1"/>
              <a:t>inundaciju</a:t>
            </a:r>
            <a:r>
              <a:rPr lang="hr-HR" dirty="0"/>
              <a:t> Save moguće je posaditi oko 400.000 stabala. 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Na </a:t>
            </a:r>
            <a:r>
              <a:rPr lang="hr-HR" dirty="0" err="1"/>
              <a:t>inundaciji</a:t>
            </a:r>
            <a:r>
              <a:rPr lang="hr-HR" dirty="0"/>
              <a:t> nizvodno od Domovinskog mosta u duljini oko 3 km već polako sukcesivno nastaje šuma, te prelazi u zaštićeno područje unutar mreže Natura 200. Tako da se ovim projektom može ispuniti obveza proširenja područja mreže Natura 2000 koja je preuzeta Uredbom o obnovi prirode.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9680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Primjeri uređenja zeleno-plavih parkova sa šetnicama i biciklističkim stazama</a:t>
            </a:r>
          </a:p>
        </p:txBody>
      </p:sp>
    </p:spTree>
    <p:extLst>
      <p:ext uri="{BB962C8B-B14F-4D97-AF65-F5344CB8AC3E}">
        <p14:creationId xmlns:p14="http://schemas.microsoft.com/office/powerpoint/2010/main" val="101330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E5B1A-DAFD-49AB-1DBD-59AFF74E6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9FC89-2740-93C6-A7F6-7D0892359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9A6B27-5BF2-144E-789B-A9D5005DA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1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91F9973-9609-41AA-B763-20E92832D057}"/>
              </a:ext>
            </a:extLst>
          </p:cNvPr>
          <p:cNvSpPr/>
          <p:nvPr userDrawn="1"/>
        </p:nvSpPr>
        <p:spPr>
          <a:xfrm>
            <a:off x="717419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2872F62-3FE2-4123-ACC3-4AE3F5C9107A}"/>
              </a:ext>
            </a:extLst>
          </p:cNvPr>
          <p:cNvSpPr/>
          <p:nvPr userDrawn="1"/>
        </p:nvSpPr>
        <p:spPr>
          <a:xfrm>
            <a:off x="18631031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7850459"/>
            <a:ext cx="24377650" cy="586554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03D9DB-55EB-4019-B592-945F45F21680}"/>
              </a:ext>
            </a:extLst>
          </p:cNvPr>
          <p:cNvSpPr/>
          <p:nvPr userDrawn="1"/>
        </p:nvSpPr>
        <p:spPr>
          <a:xfrm>
            <a:off x="717419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4183A8C-8EBE-4C03-BC5E-DD6E5B46E8F2}"/>
              </a:ext>
            </a:extLst>
          </p:cNvPr>
          <p:cNvSpPr/>
          <p:nvPr userDrawn="1"/>
        </p:nvSpPr>
        <p:spPr>
          <a:xfrm>
            <a:off x="18631031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3657600"/>
            <a:ext cx="24377650" cy="693605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46019E-BEB5-43B3-A05E-D24A6A4AFCF1}"/>
              </a:ext>
            </a:extLst>
          </p:cNvPr>
          <p:cNvSpPr/>
          <p:nvPr userDrawn="1"/>
        </p:nvSpPr>
        <p:spPr>
          <a:xfrm>
            <a:off x="717419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E9BC192-51B1-42E1-8E3F-446546EFC03F}"/>
              </a:ext>
            </a:extLst>
          </p:cNvPr>
          <p:cNvSpPr/>
          <p:nvPr userDrawn="1"/>
        </p:nvSpPr>
        <p:spPr>
          <a:xfrm>
            <a:off x="18631031" y="12632168"/>
            <a:ext cx="5029200" cy="806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2612478" y="644154"/>
            <a:ext cx="782782" cy="8309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 b="0" i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 b="0" i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 b="0" i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611070" y="799387"/>
            <a:ext cx="763597" cy="523184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200" b="0" i="0" smtClean="0">
                <a:solidFill>
                  <a:schemeClr val="bg1"/>
                </a:solidFill>
                <a:latin typeface="+mj-lt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2200" b="0" i="0" dirty="0">
              <a:solidFill>
                <a:schemeClr val="bg1"/>
              </a:solidFill>
              <a:latin typeface="+mj-lt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6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4034" r:id="rId2"/>
    <p:sldLayoutId id="2147484016" r:id="rId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0" i="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b="0" i="0" kern="1200">
          <a:solidFill>
            <a:schemeClr val="tx1"/>
          </a:solidFill>
          <a:latin typeface="+mj-lt"/>
          <a:ea typeface="Lato Light" charset="0"/>
          <a:cs typeface="Lato Light" charset="0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b="0" i="0" kern="1200">
          <a:solidFill>
            <a:schemeClr val="tx1"/>
          </a:solidFill>
          <a:latin typeface="+mj-lt"/>
          <a:ea typeface="Lato Light" charset="0"/>
          <a:cs typeface="Lato Light" charset="0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b="0" i="0" kern="1200">
          <a:solidFill>
            <a:schemeClr val="tx1"/>
          </a:solidFill>
          <a:latin typeface="+mj-lt"/>
          <a:ea typeface="Lato Light" charset="0"/>
          <a:cs typeface="Lato Light" charset="0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+mj-lt"/>
          <a:ea typeface="Lato Light" charset="0"/>
          <a:cs typeface="Lato Light" charset="0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b="0" i="0" kern="1200">
          <a:solidFill>
            <a:schemeClr val="tx1"/>
          </a:solidFill>
          <a:latin typeface="+mj-lt"/>
          <a:ea typeface="Lato Light" charset="0"/>
          <a:cs typeface="Lato Light" charset="0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like 16">
            <a:extLst>
              <a:ext uri="{FF2B5EF4-FFF2-40B4-BE49-F238E27FC236}">
                <a16:creationId xmlns:a16="http://schemas.microsoft.com/office/drawing/2014/main" id="{9F3CD021-9C02-3096-00B0-CFFFD6CDA4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0" y="-635569"/>
            <a:ext cx="24363030" cy="17227476"/>
          </a:xfrm>
          <a:prstGeom prst="rect">
            <a:avLst/>
          </a:prstGeom>
          <a:blipFill dpi="0" rotWithShape="1"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0"/>
                      </a14:imgEffect>
                      <a14:imgEffect>
                        <a14:saturation sa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6568A88A-03A9-403A-BA3D-6E0D1EA79776}"/>
              </a:ext>
            </a:extLst>
          </p:cNvPr>
          <p:cNvSpPr/>
          <p:nvPr/>
        </p:nvSpPr>
        <p:spPr>
          <a:xfrm>
            <a:off x="-19842" y="1295400"/>
            <a:ext cx="24437173" cy="13716000"/>
          </a:xfrm>
          <a:prstGeom prst="rect">
            <a:avLst/>
          </a:prstGeom>
          <a:solidFill>
            <a:srgbClr val="033649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en-US" dirty="0">
              <a:latin typeface="Lato Light" charset="0"/>
              <a:cs typeface="Lato Light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5C0755C-099D-4257-BD89-AECE9CC9CBE3}"/>
              </a:ext>
            </a:extLst>
          </p:cNvPr>
          <p:cNvSpPr txBox="1"/>
          <p:nvPr/>
        </p:nvSpPr>
        <p:spPr>
          <a:xfrm>
            <a:off x="3400132" y="5694662"/>
            <a:ext cx="1759648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400" b="0" dirty="0">
                <a:solidFill>
                  <a:srgbClr val="CDB380"/>
                </a:solidFill>
                <a:latin typeface="+mj-lt"/>
              </a:rPr>
              <a:t>KONCEPT BUDUĆEG RAZVOJA GRADA ZAGREBA I OKOLICE</a:t>
            </a:r>
          </a:p>
          <a:p>
            <a:pPr algn="ctr"/>
            <a:r>
              <a:rPr lang="hr-HR" sz="4400" b="0" dirty="0">
                <a:solidFill>
                  <a:srgbClr val="CDB380"/>
                </a:solidFill>
                <a:latin typeface="+mj-lt"/>
              </a:rPr>
              <a:t>UZ RIJEKU SAVU I KANAL SAVA-SAVA</a:t>
            </a:r>
          </a:p>
          <a:p>
            <a:pPr algn="ctr"/>
            <a:endParaRPr lang="hr-HR" sz="4400" b="0" dirty="0">
              <a:solidFill>
                <a:srgbClr val="CDB380"/>
              </a:solidFill>
              <a:latin typeface="+mj-lt"/>
            </a:endParaRPr>
          </a:p>
          <a:p>
            <a:pPr algn="ctr"/>
            <a:r>
              <a:rPr lang="hr-HR" sz="4400" dirty="0">
                <a:solidFill>
                  <a:srgbClr val="CDB380"/>
                </a:solidFill>
                <a:latin typeface="+mj-lt"/>
              </a:rPr>
              <a:t>ZELENO-PLAVI PARK</a:t>
            </a:r>
            <a:endParaRPr lang="hr-HR" sz="4400" b="0" dirty="0">
              <a:solidFill>
                <a:srgbClr val="CDB380"/>
              </a:solidFill>
              <a:latin typeface="+mj-lt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A81B7A8-F3F5-452F-B257-0F7C63E2B0A1}"/>
              </a:ext>
            </a:extLst>
          </p:cNvPr>
          <p:cNvSpPr txBox="1"/>
          <p:nvPr/>
        </p:nvSpPr>
        <p:spPr>
          <a:xfrm>
            <a:off x="8389920" y="8770867"/>
            <a:ext cx="7558158" cy="1056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spc="600" dirty="0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Jelena Luketa Knez, </a:t>
            </a:r>
            <a:r>
              <a:rPr lang="hr-HR" sz="2400" spc="600" dirty="0" err="1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dipl.ing.arh</a:t>
            </a:r>
            <a:r>
              <a:rPr lang="hr-HR" sz="2400" spc="600" dirty="0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hr-HR" sz="2400" spc="600" dirty="0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Ivana Kralj, </a:t>
            </a:r>
            <a:r>
              <a:rPr lang="hr-HR" sz="2400" spc="600" dirty="0" err="1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mag.ing.prosp.arch</a:t>
            </a:r>
            <a:r>
              <a:rPr lang="hr-HR" sz="2400" spc="600" dirty="0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.</a:t>
            </a:r>
            <a:endParaRPr lang="en-US" sz="2400" spc="600" dirty="0">
              <a:solidFill>
                <a:schemeClr val="bg1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03FC0E7-D5D8-4C16-BB36-6AE5FDAFFF3E}"/>
              </a:ext>
            </a:extLst>
          </p:cNvPr>
          <p:cNvSpPr/>
          <p:nvPr/>
        </p:nvSpPr>
        <p:spPr>
          <a:xfrm>
            <a:off x="6074574" y="12724218"/>
            <a:ext cx="12188825" cy="11490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hr-HR" sz="2400" spc="600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>
              <a:lnSpc>
                <a:spcPct val="150000"/>
              </a:lnSpc>
            </a:pPr>
            <a:r>
              <a:rPr lang="hr-HR" sz="2400" spc="600" dirty="0">
                <a:solidFill>
                  <a:schemeClr val="bg1"/>
                </a:solidFill>
                <a:latin typeface="HK Nova Medium" panose="00000600000000000000" pitchFamily="2" charset="0"/>
                <a:ea typeface="Montserrat Medium" charset="0"/>
                <a:cs typeface="Montserrat Medium" charset="0"/>
              </a:rPr>
              <a:t>ZAGREB, 03.04.2025.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7B0E9BC-D0E8-42A7-8CA3-7034279B4A97}"/>
              </a:ext>
            </a:extLst>
          </p:cNvPr>
          <p:cNvSpPr/>
          <p:nvPr/>
        </p:nvSpPr>
        <p:spPr>
          <a:xfrm>
            <a:off x="3155614" y="8537245"/>
            <a:ext cx="18026743" cy="120703"/>
          </a:xfrm>
          <a:prstGeom prst="rect">
            <a:avLst/>
          </a:prstGeom>
          <a:solidFill>
            <a:srgbClr val="031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10025FD9-7187-464D-ACF9-2EF5F46BB4D2}"/>
              </a:ext>
            </a:extLst>
          </p:cNvPr>
          <p:cNvSpPr/>
          <p:nvPr/>
        </p:nvSpPr>
        <p:spPr>
          <a:xfrm>
            <a:off x="9482437" y="14034846"/>
            <a:ext cx="5383533" cy="120703"/>
          </a:xfrm>
          <a:prstGeom prst="rect">
            <a:avLst/>
          </a:prstGeom>
          <a:solidFill>
            <a:srgbClr val="031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0DF279D-4D46-42F8-85B1-90B8247E798B}"/>
              </a:ext>
            </a:extLst>
          </p:cNvPr>
          <p:cNvSpPr/>
          <p:nvPr/>
        </p:nvSpPr>
        <p:spPr>
          <a:xfrm>
            <a:off x="-19841" y="18623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9B314F30-601F-489F-888B-FA2F7C3B3140}"/>
              </a:ext>
            </a:extLst>
          </p:cNvPr>
          <p:cNvSpPr txBox="1"/>
          <p:nvPr/>
        </p:nvSpPr>
        <p:spPr>
          <a:xfrm>
            <a:off x="1147056" y="1979299"/>
            <a:ext cx="5015883" cy="140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spc="600" dirty="0">
                <a:solidFill>
                  <a:srgbClr val="E8DDCB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03. TRAVANJ</a:t>
            </a:r>
          </a:p>
          <a:p>
            <a:pPr>
              <a:lnSpc>
                <a:spcPct val="150000"/>
              </a:lnSpc>
            </a:pPr>
            <a:r>
              <a:rPr lang="hr-HR" sz="3200" b="1" spc="600" dirty="0">
                <a:solidFill>
                  <a:srgbClr val="E8DDCB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2025</a:t>
            </a:r>
          </a:p>
        </p:txBody>
      </p:sp>
      <p:grpSp>
        <p:nvGrpSpPr>
          <p:cNvPr id="4099" name="Group 3"/>
          <p:cNvGrpSpPr>
            <a:grpSpLocks noChangeAspect="1"/>
          </p:cNvGrpSpPr>
          <p:nvPr/>
        </p:nvGrpSpPr>
        <p:grpSpPr bwMode="auto">
          <a:xfrm>
            <a:off x="-14621" y="1295400"/>
            <a:ext cx="517525" cy="539750"/>
            <a:chOff x="705" y="1075"/>
            <a:chExt cx="997" cy="1042"/>
          </a:xfrm>
        </p:grpSpPr>
      </p:grpSp>
      <p:graphicFrame>
        <p:nvGraphicFramePr>
          <p:cNvPr id="30" name="Tablica 5">
            <a:extLst>
              <a:ext uri="{FF2B5EF4-FFF2-40B4-BE49-F238E27FC236}">
                <a16:creationId xmlns:a16="http://schemas.microsoft.com/office/drawing/2014/main" id="{E5AB8644-43FE-4036-9FA6-31FFE5E34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65981"/>
              </p:ext>
            </p:extLst>
          </p:nvPr>
        </p:nvGraphicFramePr>
        <p:xfrm>
          <a:off x="1151209" y="13068796"/>
          <a:ext cx="44978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923">
                  <a:extLst>
                    <a:ext uri="{9D8B030D-6E8A-4147-A177-3AD203B41FA5}">
                      <a16:colId xmlns:a16="http://schemas.microsoft.com/office/drawing/2014/main" val="1362724679"/>
                    </a:ext>
                  </a:extLst>
                </a:gridCol>
                <a:gridCol w="2248923">
                  <a:extLst>
                    <a:ext uri="{9D8B030D-6E8A-4147-A177-3AD203B41FA5}">
                      <a16:colId xmlns:a16="http://schemas.microsoft.com/office/drawing/2014/main" val="19237716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hr-HR" sz="1200" b="0" dirty="0">
                          <a:solidFill>
                            <a:srgbClr val="CDB380"/>
                          </a:solidFill>
                          <a:latin typeface="+mj-lt"/>
                        </a:rPr>
                        <a:t>KONCEPT BUDUĆEG RAZVOJA GRADA ZAGREBA I OKOLICE UZ RIJEKU SAVU I KANAL SAVA-SAVA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5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171" marR="0" lvl="1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dirty="0" err="1">
                          <a:solidFill>
                            <a:srgbClr val="CDB3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Jurcon</a:t>
                      </a:r>
                      <a:r>
                        <a:rPr lang="hr-HR" sz="1200" kern="1200" dirty="0">
                          <a:solidFill>
                            <a:srgbClr val="CDB3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Projekt</a:t>
                      </a:r>
                    </a:p>
                    <a:p>
                      <a:pPr lvl="1"/>
                      <a:endParaRPr lang="hr-HR" sz="1200" kern="1200" dirty="0">
                        <a:solidFill>
                          <a:srgbClr val="CDB38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hr-HR" sz="1200" dirty="0">
                        <a:solidFill>
                          <a:srgbClr val="CDB38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04248"/>
                  </a:ext>
                </a:extLst>
              </a:tr>
            </a:tbl>
          </a:graphicData>
        </a:graphic>
      </p:graphicFrame>
      <p:pic>
        <p:nvPicPr>
          <p:cNvPr id="39" name="Picture 49">
            <a:extLst>
              <a:ext uri="{FF2B5EF4-FFF2-40B4-BE49-F238E27FC236}">
                <a16:creationId xmlns:a16="http://schemas.microsoft.com/office/drawing/2014/main" id="{D51962BE-3AA6-4B12-A884-A1D7196C8AC5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506" y="13602649"/>
            <a:ext cx="798477" cy="552900"/>
          </a:xfrm>
          <a:prstGeom prst="rect">
            <a:avLst/>
          </a:prstGeom>
        </p:spPr>
      </p:pic>
      <p:sp>
        <p:nvSpPr>
          <p:cNvPr id="40" name="Rectangle 9">
            <a:extLst>
              <a:ext uri="{FF2B5EF4-FFF2-40B4-BE49-F238E27FC236}">
                <a16:creationId xmlns:a16="http://schemas.microsoft.com/office/drawing/2014/main" id="{67CFFEFB-9AF4-4695-B9D9-B1419C4D717A}"/>
              </a:ext>
            </a:extLst>
          </p:cNvPr>
          <p:cNvSpPr/>
          <p:nvPr/>
        </p:nvSpPr>
        <p:spPr>
          <a:xfrm>
            <a:off x="-7311" y="12978872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63CC9A-A2A8-C343-0A4A-9D228691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37CDA39-85B1-B780-6DFE-F508DE5B9F55}"/>
              </a:ext>
            </a:extLst>
          </p:cNvPr>
          <p:cNvSpPr/>
          <p:nvPr/>
        </p:nvSpPr>
        <p:spPr>
          <a:xfrm>
            <a:off x="6177561" y="-1"/>
            <a:ext cx="15593663" cy="13716000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72F5DAB7-2136-19CF-495C-EC3EFCBB794E}"/>
              </a:ext>
            </a:extLst>
          </p:cNvPr>
          <p:cNvSpPr txBox="1"/>
          <p:nvPr/>
        </p:nvSpPr>
        <p:spPr>
          <a:xfrm>
            <a:off x="1161677" y="566911"/>
            <a:ext cx="9807948" cy="837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0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SAVA – ZELENO-PL</a:t>
            </a:r>
            <a:r>
              <a:rPr lang="hr-HR" sz="4000" b="1" dirty="0">
                <a:solidFill>
                  <a:schemeClr val="bg2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AVI PARK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00C88FF-581C-94E8-B57E-47F576222C96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AB81417-DEAD-56D4-9920-0DF0D0BA73A5}"/>
              </a:ext>
            </a:extLst>
          </p:cNvPr>
          <p:cNvSpPr txBox="1"/>
          <p:nvPr/>
        </p:nvSpPr>
        <p:spPr>
          <a:xfrm>
            <a:off x="963960" y="2581899"/>
            <a:ext cx="5213602" cy="9588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Prednosti urbanih šuma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hr-HR" sz="28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Prilagodba klimatskim promjenama smanjenjem temperature zraka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Ublažavanje posljedica oborinskih i bujičnih voda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Smanjenje brzine vjetra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Poboljšanje kvalitete zraka</a:t>
            </a: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Očuvanje biološke raznolikosti</a:t>
            </a:r>
          </a:p>
          <a:p>
            <a:pPr marL="457200" indent="-457200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Turizam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C5776E1-6542-3A18-7F39-566D3B67AB3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11416" r="1" b="13564"/>
          <a:stretch/>
        </p:blipFill>
        <p:spPr>
          <a:xfrm>
            <a:off x="6177563" y="2396067"/>
            <a:ext cx="15593662" cy="10040937"/>
          </a:xfrm>
        </p:spPr>
      </p:pic>
    </p:spTree>
    <p:extLst>
      <p:ext uri="{BB962C8B-B14F-4D97-AF65-F5344CB8AC3E}">
        <p14:creationId xmlns:p14="http://schemas.microsoft.com/office/powerpoint/2010/main" val="79723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865D27EF-2BA6-47AF-B271-9B2AC281FD19}"/>
              </a:ext>
            </a:extLst>
          </p:cNvPr>
          <p:cNvSpPr/>
          <p:nvPr/>
        </p:nvSpPr>
        <p:spPr>
          <a:xfrm>
            <a:off x="6177561" y="-1"/>
            <a:ext cx="15593663" cy="13716000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43C1E23-92FC-4A44-8524-BF78B598D565}"/>
              </a:ext>
            </a:extLst>
          </p:cNvPr>
          <p:cNvSpPr txBox="1"/>
          <p:nvPr/>
        </p:nvSpPr>
        <p:spPr>
          <a:xfrm>
            <a:off x="1161677" y="566911"/>
            <a:ext cx="8512548" cy="837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0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SAVA – ZELENO-PL</a:t>
            </a:r>
            <a:r>
              <a:rPr lang="hr-HR" sz="4000" b="1" dirty="0">
                <a:solidFill>
                  <a:schemeClr val="bg2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AVI PARK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B0DF279D-4D46-42F8-85B1-90B8247E798B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13E6F4C4-FE2C-D5A1-4F24-BF33CC0A6A5C}"/>
              </a:ext>
            </a:extLst>
          </p:cNvPr>
          <p:cNvSpPr txBox="1"/>
          <p:nvPr/>
        </p:nvSpPr>
        <p:spPr>
          <a:xfrm>
            <a:off x="963960" y="2581899"/>
            <a:ext cx="5213602" cy="4879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Pošumljavanje – odgovor na klimatske promjene</a:t>
            </a:r>
          </a:p>
          <a:p>
            <a:pPr>
              <a:lnSpc>
                <a:spcPct val="150000"/>
              </a:lnSpc>
            </a:pPr>
            <a:endParaRPr lang="hr-HR" sz="28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457200" indent="-457200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Uredba o obnovi prirode </a:t>
            </a: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pl-PL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Strategija EU-a za bioraznolikost do 2030. -  zasaditi 3 mlrd. stabala</a:t>
            </a:r>
            <a:endParaRPr lang="hr-HR" sz="28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3CF2F51-F426-4C13-31A5-4B3F7C01B29B}"/>
              </a:ext>
            </a:extLst>
          </p:cNvPr>
          <p:cNvSpPr txBox="1"/>
          <p:nvPr/>
        </p:nvSpPr>
        <p:spPr>
          <a:xfrm>
            <a:off x="963959" y="11109783"/>
            <a:ext cx="5213601" cy="1971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LEGENDA: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Područje uz rijeku Savu unutar mreže Natura 2000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12211-23FF-7DDD-F1B5-CCECC8B89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787" y="3739225"/>
            <a:ext cx="15500254" cy="5937768"/>
          </a:xfrm>
          <a:prstGeom prst="rect">
            <a:avLst/>
          </a:prstGeom>
        </p:spPr>
      </p:pic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23A67A6A-6A24-97C6-BCB7-239E71418A35}"/>
              </a:ext>
            </a:extLst>
          </p:cNvPr>
          <p:cNvSpPr/>
          <p:nvPr/>
        </p:nvSpPr>
        <p:spPr>
          <a:xfrm>
            <a:off x="6796204" y="4167535"/>
            <a:ext cx="14710824" cy="5556327"/>
          </a:xfrm>
          <a:custGeom>
            <a:avLst/>
            <a:gdLst>
              <a:gd name="connsiteX0" fmla="*/ 0 w 14615574"/>
              <a:gd name="connsiteY0" fmla="*/ 0 h 5508702"/>
              <a:gd name="connsiteX1" fmla="*/ 401444 w 14615574"/>
              <a:gd name="connsiteY1" fmla="*/ 245327 h 5508702"/>
              <a:gd name="connsiteX2" fmla="*/ 691375 w 14615574"/>
              <a:gd name="connsiteY2" fmla="*/ 535259 h 5508702"/>
              <a:gd name="connsiteX3" fmla="*/ 1293541 w 14615574"/>
              <a:gd name="connsiteY3" fmla="*/ 379141 h 5508702"/>
              <a:gd name="connsiteX4" fmla="*/ 1918009 w 14615574"/>
              <a:gd name="connsiteY4" fmla="*/ 646771 h 5508702"/>
              <a:gd name="connsiteX5" fmla="*/ 2163336 w 14615574"/>
              <a:gd name="connsiteY5" fmla="*/ 936702 h 5508702"/>
              <a:gd name="connsiteX6" fmla="*/ 2609385 w 14615574"/>
              <a:gd name="connsiteY6" fmla="*/ 981307 h 5508702"/>
              <a:gd name="connsiteX7" fmla="*/ 2943922 w 14615574"/>
              <a:gd name="connsiteY7" fmla="*/ 1137424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12312 w 14615574"/>
              <a:gd name="connsiteY12" fmla="*/ 1025912 h 5508702"/>
              <a:gd name="connsiteX13" fmla="*/ 7515922 w 14615574"/>
              <a:gd name="connsiteY13" fmla="*/ 1873405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341112 w 14615574"/>
              <a:gd name="connsiteY16" fmla="*/ 1360449 h 5508702"/>
              <a:gd name="connsiteX17" fmla="*/ 8742556 w 14615574"/>
              <a:gd name="connsiteY17" fmla="*/ 1204332 h 5508702"/>
              <a:gd name="connsiteX18" fmla="*/ 8987883 w 14615574"/>
              <a:gd name="connsiteY18" fmla="*/ 758283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615574"/>
              <a:gd name="connsiteY0" fmla="*/ 0 h 5508702"/>
              <a:gd name="connsiteX1" fmla="*/ 401444 w 14615574"/>
              <a:gd name="connsiteY1" fmla="*/ 245327 h 5508702"/>
              <a:gd name="connsiteX2" fmla="*/ 691375 w 14615574"/>
              <a:gd name="connsiteY2" fmla="*/ 535259 h 5508702"/>
              <a:gd name="connsiteX3" fmla="*/ 1293541 w 14615574"/>
              <a:gd name="connsiteY3" fmla="*/ 379141 h 5508702"/>
              <a:gd name="connsiteX4" fmla="*/ 1918009 w 14615574"/>
              <a:gd name="connsiteY4" fmla="*/ 646771 h 5508702"/>
              <a:gd name="connsiteX5" fmla="*/ 2163336 w 14615574"/>
              <a:gd name="connsiteY5" fmla="*/ 936702 h 5508702"/>
              <a:gd name="connsiteX6" fmla="*/ 2609385 w 14615574"/>
              <a:gd name="connsiteY6" fmla="*/ 981307 h 5508702"/>
              <a:gd name="connsiteX7" fmla="*/ 2943922 w 14615574"/>
              <a:gd name="connsiteY7" fmla="*/ 1137424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31362 w 14615574"/>
              <a:gd name="connsiteY12" fmla="*/ 1130687 h 5508702"/>
              <a:gd name="connsiteX13" fmla="*/ 7515922 w 14615574"/>
              <a:gd name="connsiteY13" fmla="*/ 1873405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341112 w 14615574"/>
              <a:gd name="connsiteY16" fmla="*/ 1360449 h 5508702"/>
              <a:gd name="connsiteX17" fmla="*/ 8742556 w 14615574"/>
              <a:gd name="connsiteY17" fmla="*/ 1204332 h 5508702"/>
              <a:gd name="connsiteX18" fmla="*/ 8987883 w 14615574"/>
              <a:gd name="connsiteY18" fmla="*/ 758283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615574"/>
              <a:gd name="connsiteY0" fmla="*/ 0 h 5508702"/>
              <a:gd name="connsiteX1" fmla="*/ 401444 w 14615574"/>
              <a:gd name="connsiteY1" fmla="*/ 245327 h 5508702"/>
              <a:gd name="connsiteX2" fmla="*/ 691375 w 14615574"/>
              <a:gd name="connsiteY2" fmla="*/ 535259 h 5508702"/>
              <a:gd name="connsiteX3" fmla="*/ 1293541 w 14615574"/>
              <a:gd name="connsiteY3" fmla="*/ 379141 h 5508702"/>
              <a:gd name="connsiteX4" fmla="*/ 1918009 w 14615574"/>
              <a:gd name="connsiteY4" fmla="*/ 646771 h 5508702"/>
              <a:gd name="connsiteX5" fmla="*/ 2163336 w 14615574"/>
              <a:gd name="connsiteY5" fmla="*/ 936702 h 5508702"/>
              <a:gd name="connsiteX6" fmla="*/ 2609385 w 14615574"/>
              <a:gd name="connsiteY6" fmla="*/ 981307 h 5508702"/>
              <a:gd name="connsiteX7" fmla="*/ 2943922 w 14615574"/>
              <a:gd name="connsiteY7" fmla="*/ 1137424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31362 w 14615574"/>
              <a:gd name="connsiteY12" fmla="*/ 1130687 h 5508702"/>
              <a:gd name="connsiteX13" fmla="*/ 7449247 w 14615574"/>
              <a:gd name="connsiteY13" fmla="*/ 1921030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341112 w 14615574"/>
              <a:gd name="connsiteY16" fmla="*/ 1360449 h 5508702"/>
              <a:gd name="connsiteX17" fmla="*/ 8742556 w 14615574"/>
              <a:gd name="connsiteY17" fmla="*/ 1204332 h 5508702"/>
              <a:gd name="connsiteX18" fmla="*/ 8987883 w 14615574"/>
              <a:gd name="connsiteY18" fmla="*/ 758283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615574"/>
              <a:gd name="connsiteY0" fmla="*/ 0 h 5508702"/>
              <a:gd name="connsiteX1" fmla="*/ 401444 w 14615574"/>
              <a:gd name="connsiteY1" fmla="*/ 245327 h 5508702"/>
              <a:gd name="connsiteX2" fmla="*/ 691375 w 14615574"/>
              <a:gd name="connsiteY2" fmla="*/ 535259 h 5508702"/>
              <a:gd name="connsiteX3" fmla="*/ 1293541 w 14615574"/>
              <a:gd name="connsiteY3" fmla="*/ 379141 h 5508702"/>
              <a:gd name="connsiteX4" fmla="*/ 1918009 w 14615574"/>
              <a:gd name="connsiteY4" fmla="*/ 646771 h 5508702"/>
              <a:gd name="connsiteX5" fmla="*/ 2163336 w 14615574"/>
              <a:gd name="connsiteY5" fmla="*/ 936702 h 5508702"/>
              <a:gd name="connsiteX6" fmla="*/ 2609385 w 14615574"/>
              <a:gd name="connsiteY6" fmla="*/ 981307 h 5508702"/>
              <a:gd name="connsiteX7" fmla="*/ 2943922 w 14615574"/>
              <a:gd name="connsiteY7" fmla="*/ 1137424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31362 w 14615574"/>
              <a:gd name="connsiteY12" fmla="*/ 1130687 h 5508702"/>
              <a:gd name="connsiteX13" fmla="*/ 7449247 w 14615574"/>
              <a:gd name="connsiteY13" fmla="*/ 1921030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455412 w 14615574"/>
              <a:gd name="connsiteY16" fmla="*/ 1389024 h 5508702"/>
              <a:gd name="connsiteX17" fmla="*/ 8742556 w 14615574"/>
              <a:gd name="connsiteY17" fmla="*/ 1204332 h 5508702"/>
              <a:gd name="connsiteX18" fmla="*/ 8987883 w 14615574"/>
              <a:gd name="connsiteY18" fmla="*/ 758283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615574"/>
              <a:gd name="connsiteY0" fmla="*/ 0 h 5508702"/>
              <a:gd name="connsiteX1" fmla="*/ 401444 w 14615574"/>
              <a:gd name="connsiteY1" fmla="*/ 245327 h 5508702"/>
              <a:gd name="connsiteX2" fmla="*/ 691375 w 14615574"/>
              <a:gd name="connsiteY2" fmla="*/ 535259 h 5508702"/>
              <a:gd name="connsiteX3" fmla="*/ 1293541 w 14615574"/>
              <a:gd name="connsiteY3" fmla="*/ 379141 h 5508702"/>
              <a:gd name="connsiteX4" fmla="*/ 1918009 w 14615574"/>
              <a:gd name="connsiteY4" fmla="*/ 646771 h 5508702"/>
              <a:gd name="connsiteX5" fmla="*/ 2163336 w 14615574"/>
              <a:gd name="connsiteY5" fmla="*/ 936702 h 5508702"/>
              <a:gd name="connsiteX6" fmla="*/ 2609385 w 14615574"/>
              <a:gd name="connsiteY6" fmla="*/ 981307 h 5508702"/>
              <a:gd name="connsiteX7" fmla="*/ 2943922 w 14615574"/>
              <a:gd name="connsiteY7" fmla="*/ 1137424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31362 w 14615574"/>
              <a:gd name="connsiteY12" fmla="*/ 1130687 h 5508702"/>
              <a:gd name="connsiteX13" fmla="*/ 7449247 w 14615574"/>
              <a:gd name="connsiteY13" fmla="*/ 1921030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455412 w 14615574"/>
              <a:gd name="connsiteY16" fmla="*/ 1389024 h 5508702"/>
              <a:gd name="connsiteX17" fmla="*/ 8742556 w 14615574"/>
              <a:gd name="connsiteY17" fmla="*/ 1204332 h 5508702"/>
              <a:gd name="connsiteX18" fmla="*/ 9045033 w 14615574"/>
              <a:gd name="connsiteY18" fmla="*/ 805908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615574"/>
              <a:gd name="connsiteY0" fmla="*/ 0 h 5508702"/>
              <a:gd name="connsiteX1" fmla="*/ 401444 w 14615574"/>
              <a:gd name="connsiteY1" fmla="*/ 245327 h 5508702"/>
              <a:gd name="connsiteX2" fmla="*/ 691375 w 14615574"/>
              <a:gd name="connsiteY2" fmla="*/ 535259 h 5508702"/>
              <a:gd name="connsiteX3" fmla="*/ 1293541 w 14615574"/>
              <a:gd name="connsiteY3" fmla="*/ 379141 h 5508702"/>
              <a:gd name="connsiteX4" fmla="*/ 1918009 w 14615574"/>
              <a:gd name="connsiteY4" fmla="*/ 646771 h 5508702"/>
              <a:gd name="connsiteX5" fmla="*/ 2163336 w 14615574"/>
              <a:gd name="connsiteY5" fmla="*/ 936702 h 5508702"/>
              <a:gd name="connsiteX6" fmla="*/ 2590335 w 14615574"/>
              <a:gd name="connsiteY6" fmla="*/ 1076557 h 5508702"/>
              <a:gd name="connsiteX7" fmla="*/ 2943922 w 14615574"/>
              <a:gd name="connsiteY7" fmla="*/ 1137424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31362 w 14615574"/>
              <a:gd name="connsiteY12" fmla="*/ 1130687 h 5508702"/>
              <a:gd name="connsiteX13" fmla="*/ 7449247 w 14615574"/>
              <a:gd name="connsiteY13" fmla="*/ 1921030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455412 w 14615574"/>
              <a:gd name="connsiteY16" fmla="*/ 1389024 h 5508702"/>
              <a:gd name="connsiteX17" fmla="*/ 8742556 w 14615574"/>
              <a:gd name="connsiteY17" fmla="*/ 1204332 h 5508702"/>
              <a:gd name="connsiteX18" fmla="*/ 9045033 w 14615574"/>
              <a:gd name="connsiteY18" fmla="*/ 805908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615574"/>
              <a:gd name="connsiteY0" fmla="*/ 0 h 5508702"/>
              <a:gd name="connsiteX1" fmla="*/ 401444 w 14615574"/>
              <a:gd name="connsiteY1" fmla="*/ 245327 h 5508702"/>
              <a:gd name="connsiteX2" fmla="*/ 691375 w 14615574"/>
              <a:gd name="connsiteY2" fmla="*/ 535259 h 5508702"/>
              <a:gd name="connsiteX3" fmla="*/ 1293541 w 14615574"/>
              <a:gd name="connsiteY3" fmla="*/ 379141 h 5508702"/>
              <a:gd name="connsiteX4" fmla="*/ 1918009 w 14615574"/>
              <a:gd name="connsiteY4" fmla="*/ 646771 h 5508702"/>
              <a:gd name="connsiteX5" fmla="*/ 2163336 w 14615574"/>
              <a:gd name="connsiteY5" fmla="*/ 936702 h 5508702"/>
              <a:gd name="connsiteX6" fmla="*/ 2590335 w 14615574"/>
              <a:gd name="connsiteY6" fmla="*/ 1076557 h 5508702"/>
              <a:gd name="connsiteX7" fmla="*/ 2934397 w 14615574"/>
              <a:gd name="connsiteY7" fmla="*/ 1185049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31362 w 14615574"/>
              <a:gd name="connsiteY12" fmla="*/ 1130687 h 5508702"/>
              <a:gd name="connsiteX13" fmla="*/ 7449247 w 14615574"/>
              <a:gd name="connsiteY13" fmla="*/ 1921030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455412 w 14615574"/>
              <a:gd name="connsiteY16" fmla="*/ 1389024 h 5508702"/>
              <a:gd name="connsiteX17" fmla="*/ 8742556 w 14615574"/>
              <a:gd name="connsiteY17" fmla="*/ 1204332 h 5508702"/>
              <a:gd name="connsiteX18" fmla="*/ 9045033 w 14615574"/>
              <a:gd name="connsiteY18" fmla="*/ 805908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615574"/>
              <a:gd name="connsiteY0" fmla="*/ 0 h 5508702"/>
              <a:gd name="connsiteX1" fmla="*/ 401444 w 14615574"/>
              <a:gd name="connsiteY1" fmla="*/ 245327 h 5508702"/>
              <a:gd name="connsiteX2" fmla="*/ 691375 w 14615574"/>
              <a:gd name="connsiteY2" fmla="*/ 535259 h 5508702"/>
              <a:gd name="connsiteX3" fmla="*/ 1293541 w 14615574"/>
              <a:gd name="connsiteY3" fmla="*/ 379141 h 5508702"/>
              <a:gd name="connsiteX4" fmla="*/ 1784659 w 14615574"/>
              <a:gd name="connsiteY4" fmla="*/ 541996 h 5508702"/>
              <a:gd name="connsiteX5" fmla="*/ 2163336 w 14615574"/>
              <a:gd name="connsiteY5" fmla="*/ 936702 h 5508702"/>
              <a:gd name="connsiteX6" fmla="*/ 2590335 w 14615574"/>
              <a:gd name="connsiteY6" fmla="*/ 1076557 h 5508702"/>
              <a:gd name="connsiteX7" fmla="*/ 2934397 w 14615574"/>
              <a:gd name="connsiteY7" fmla="*/ 1185049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31362 w 14615574"/>
              <a:gd name="connsiteY12" fmla="*/ 1130687 h 5508702"/>
              <a:gd name="connsiteX13" fmla="*/ 7449247 w 14615574"/>
              <a:gd name="connsiteY13" fmla="*/ 1921030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455412 w 14615574"/>
              <a:gd name="connsiteY16" fmla="*/ 1389024 h 5508702"/>
              <a:gd name="connsiteX17" fmla="*/ 8742556 w 14615574"/>
              <a:gd name="connsiteY17" fmla="*/ 1204332 h 5508702"/>
              <a:gd name="connsiteX18" fmla="*/ 9045033 w 14615574"/>
              <a:gd name="connsiteY18" fmla="*/ 805908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615574"/>
              <a:gd name="connsiteY0" fmla="*/ 0 h 5508702"/>
              <a:gd name="connsiteX1" fmla="*/ 401444 w 14615574"/>
              <a:gd name="connsiteY1" fmla="*/ 245327 h 5508702"/>
              <a:gd name="connsiteX2" fmla="*/ 691375 w 14615574"/>
              <a:gd name="connsiteY2" fmla="*/ 535259 h 5508702"/>
              <a:gd name="connsiteX3" fmla="*/ 1322116 w 14615574"/>
              <a:gd name="connsiteY3" fmla="*/ 426766 h 5508702"/>
              <a:gd name="connsiteX4" fmla="*/ 1784659 w 14615574"/>
              <a:gd name="connsiteY4" fmla="*/ 541996 h 5508702"/>
              <a:gd name="connsiteX5" fmla="*/ 2163336 w 14615574"/>
              <a:gd name="connsiteY5" fmla="*/ 936702 h 5508702"/>
              <a:gd name="connsiteX6" fmla="*/ 2590335 w 14615574"/>
              <a:gd name="connsiteY6" fmla="*/ 1076557 h 5508702"/>
              <a:gd name="connsiteX7" fmla="*/ 2934397 w 14615574"/>
              <a:gd name="connsiteY7" fmla="*/ 1185049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31362 w 14615574"/>
              <a:gd name="connsiteY12" fmla="*/ 1130687 h 5508702"/>
              <a:gd name="connsiteX13" fmla="*/ 7449247 w 14615574"/>
              <a:gd name="connsiteY13" fmla="*/ 1921030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455412 w 14615574"/>
              <a:gd name="connsiteY16" fmla="*/ 1389024 h 5508702"/>
              <a:gd name="connsiteX17" fmla="*/ 8742556 w 14615574"/>
              <a:gd name="connsiteY17" fmla="*/ 1204332 h 5508702"/>
              <a:gd name="connsiteX18" fmla="*/ 9045033 w 14615574"/>
              <a:gd name="connsiteY18" fmla="*/ 805908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615574"/>
              <a:gd name="connsiteY0" fmla="*/ 0 h 5508702"/>
              <a:gd name="connsiteX1" fmla="*/ 401444 w 14615574"/>
              <a:gd name="connsiteY1" fmla="*/ 245327 h 5508702"/>
              <a:gd name="connsiteX2" fmla="*/ 691375 w 14615574"/>
              <a:gd name="connsiteY2" fmla="*/ 535259 h 5508702"/>
              <a:gd name="connsiteX3" fmla="*/ 1322116 w 14615574"/>
              <a:gd name="connsiteY3" fmla="*/ 426766 h 5508702"/>
              <a:gd name="connsiteX4" fmla="*/ 1784659 w 14615574"/>
              <a:gd name="connsiteY4" fmla="*/ 541996 h 5508702"/>
              <a:gd name="connsiteX5" fmla="*/ 2163336 w 14615574"/>
              <a:gd name="connsiteY5" fmla="*/ 936702 h 5508702"/>
              <a:gd name="connsiteX6" fmla="*/ 2590335 w 14615574"/>
              <a:gd name="connsiteY6" fmla="*/ 1076557 h 5508702"/>
              <a:gd name="connsiteX7" fmla="*/ 2934397 w 14615574"/>
              <a:gd name="connsiteY7" fmla="*/ 1185049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31362 w 14615574"/>
              <a:gd name="connsiteY12" fmla="*/ 1130687 h 5508702"/>
              <a:gd name="connsiteX13" fmla="*/ 7449247 w 14615574"/>
              <a:gd name="connsiteY13" fmla="*/ 1921030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455412 w 14615574"/>
              <a:gd name="connsiteY16" fmla="*/ 1389024 h 5508702"/>
              <a:gd name="connsiteX17" fmla="*/ 8742556 w 14615574"/>
              <a:gd name="connsiteY17" fmla="*/ 1204332 h 5508702"/>
              <a:gd name="connsiteX18" fmla="*/ 9045033 w 14615574"/>
              <a:gd name="connsiteY18" fmla="*/ 805908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615574"/>
              <a:gd name="connsiteY0" fmla="*/ 0 h 5508702"/>
              <a:gd name="connsiteX1" fmla="*/ 334769 w 14615574"/>
              <a:gd name="connsiteY1" fmla="*/ 302477 h 5508702"/>
              <a:gd name="connsiteX2" fmla="*/ 691375 w 14615574"/>
              <a:gd name="connsiteY2" fmla="*/ 535259 h 5508702"/>
              <a:gd name="connsiteX3" fmla="*/ 1322116 w 14615574"/>
              <a:gd name="connsiteY3" fmla="*/ 426766 h 5508702"/>
              <a:gd name="connsiteX4" fmla="*/ 1784659 w 14615574"/>
              <a:gd name="connsiteY4" fmla="*/ 541996 h 5508702"/>
              <a:gd name="connsiteX5" fmla="*/ 2163336 w 14615574"/>
              <a:gd name="connsiteY5" fmla="*/ 936702 h 5508702"/>
              <a:gd name="connsiteX6" fmla="*/ 2590335 w 14615574"/>
              <a:gd name="connsiteY6" fmla="*/ 1076557 h 5508702"/>
              <a:gd name="connsiteX7" fmla="*/ 2934397 w 14615574"/>
              <a:gd name="connsiteY7" fmla="*/ 1185049 h 5508702"/>
              <a:gd name="connsiteX8" fmla="*/ 3278458 w 14615574"/>
              <a:gd name="connsiteY8" fmla="*/ 1159727 h 5508702"/>
              <a:gd name="connsiteX9" fmla="*/ 3746809 w 14615574"/>
              <a:gd name="connsiteY9" fmla="*/ 713678 h 5508702"/>
              <a:gd name="connsiteX10" fmla="*/ 4505092 w 14615574"/>
              <a:gd name="connsiteY10" fmla="*/ 312234 h 5508702"/>
              <a:gd name="connsiteX11" fmla="*/ 5620214 w 14615574"/>
              <a:gd name="connsiteY11" fmla="*/ 379141 h 5508702"/>
              <a:gd name="connsiteX12" fmla="*/ 6531362 w 14615574"/>
              <a:gd name="connsiteY12" fmla="*/ 1130687 h 5508702"/>
              <a:gd name="connsiteX13" fmla="*/ 7449247 w 14615574"/>
              <a:gd name="connsiteY13" fmla="*/ 1921030 h 5508702"/>
              <a:gd name="connsiteX14" fmla="*/ 8051180 w 14615574"/>
              <a:gd name="connsiteY14" fmla="*/ 1984917 h 5508702"/>
              <a:gd name="connsiteX15" fmla="*/ 8296507 w 14615574"/>
              <a:gd name="connsiteY15" fmla="*/ 1694985 h 5508702"/>
              <a:gd name="connsiteX16" fmla="*/ 8455412 w 14615574"/>
              <a:gd name="connsiteY16" fmla="*/ 1389024 h 5508702"/>
              <a:gd name="connsiteX17" fmla="*/ 8742556 w 14615574"/>
              <a:gd name="connsiteY17" fmla="*/ 1204332 h 5508702"/>
              <a:gd name="connsiteX18" fmla="*/ 9045033 w 14615574"/>
              <a:gd name="connsiteY18" fmla="*/ 805908 h 5508702"/>
              <a:gd name="connsiteX19" fmla="*/ 9456234 w 14615574"/>
              <a:gd name="connsiteY19" fmla="*/ 691376 h 5508702"/>
              <a:gd name="connsiteX20" fmla="*/ 9656956 w 14615574"/>
              <a:gd name="connsiteY20" fmla="*/ 379141 h 5508702"/>
              <a:gd name="connsiteX21" fmla="*/ 10370634 w 14615574"/>
              <a:gd name="connsiteY21" fmla="*/ 423746 h 5508702"/>
              <a:gd name="connsiteX22" fmla="*/ 10682868 w 14615574"/>
              <a:gd name="connsiteY22" fmla="*/ 401444 h 5508702"/>
              <a:gd name="connsiteX23" fmla="*/ 11017405 w 14615574"/>
              <a:gd name="connsiteY23" fmla="*/ 735980 h 5508702"/>
              <a:gd name="connsiteX24" fmla="*/ 11285034 w 14615574"/>
              <a:gd name="connsiteY24" fmla="*/ 959005 h 5508702"/>
              <a:gd name="connsiteX25" fmla="*/ 11597268 w 14615574"/>
              <a:gd name="connsiteY25" fmla="*/ 1315844 h 5508702"/>
              <a:gd name="connsiteX26" fmla="*/ 11708780 w 14615574"/>
              <a:gd name="connsiteY26" fmla="*/ 1561171 h 5508702"/>
              <a:gd name="connsiteX27" fmla="*/ 11753385 w 14615574"/>
              <a:gd name="connsiteY27" fmla="*/ 1761893 h 5508702"/>
              <a:gd name="connsiteX28" fmla="*/ 12132526 w 14615574"/>
              <a:gd name="connsiteY28" fmla="*/ 2007219 h 5508702"/>
              <a:gd name="connsiteX29" fmla="*/ 12310946 w 14615574"/>
              <a:gd name="connsiteY29" fmla="*/ 2230244 h 5508702"/>
              <a:gd name="connsiteX30" fmla="*/ 12779297 w 14615574"/>
              <a:gd name="connsiteY30" fmla="*/ 2520176 h 5508702"/>
              <a:gd name="connsiteX31" fmla="*/ 12913112 w 14615574"/>
              <a:gd name="connsiteY31" fmla="*/ 2698595 h 5508702"/>
              <a:gd name="connsiteX32" fmla="*/ 13136136 w 14615574"/>
              <a:gd name="connsiteY32" fmla="*/ 2787805 h 5508702"/>
              <a:gd name="connsiteX33" fmla="*/ 13336858 w 14615574"/>
              <a:gd name="connsiteY33" fmla="*/ 2765502 h 5508702"/>
              <a:gd name="connsiteX34" fmla="*/ 13582185 w 14615574"/>
              <a:gd name="connsiteY34" fmla="*/ 2676293 h 5508702"/>
              <a:gd name="connsiteX35" fmla="*/ 13782907 w 14615574"/>
              <a:gd name="connsiteY35" fmla="*/ 2587083 h 5508702"/>
              <a:gd name="connsiteX36" fmla="*/ 14050536 w 14615574"/>
              <a:gd name="connsiteY36" fmla="*/ 2720898 h 5508702"/>
              <a:gd name="connsiteX37" fmla="*/ 14228956 w 14615574"/>
              <a:gd name="connsiteY37" fmla="*/ 2810107 h 5508702"/>
              <a:gd name="connsiteX38" fmla="*/ 14563492 w 14615574"/>
              <a:gd name="connsiteY38" fmla="*/ 2653990 h 5508702"/>
              <a:gd name="connsiteX39" fmla="*/ 14608097 w 14615574"/>
              <a:gd name="connsiteY39" fmla="*/ 2720898 h 5508702"/>
              <a:gd name="connsiteX40" fmla="*/ 14496585 w 14615574"/>
              <a:gd name="connsiteY40" fmla="*/ 3055434 h 5508702"/>
              <a:gd name="connsiteX41" fmla="*/ 14385073 w 14615574"/>
              <a:gd name="connsiteY41" fmla="*/ 3389971 h 5508702"/>
              <a:gd name="connsiteX42" fmla="*/ 14206653 w 14615574"/>
              <a:gd name="connsiteY42" fmla="*/ 3612995 h 5508702"/>
              <a:gd name="connsiteX43" fmla="*/ 14028234 w 14615574"/>
              <a:gd name="connsiteY43" fmla="*/ 3791415 h 5508702"/>
              <a:gd name="connsiteX44" fmla="*/ 14005931 w 14615574"/>
              <a:gd name="connsiteY44" fmla="*/ 4125951 h 5508702"/>
              <a:gd name="connsiteX45" fmla="*/ 14273561 w 14615574"/>
              <a:gd name="connsiteY45" fmla="*/ 4438185 h 5508702"/>
              <a:gd name="connsiteX46" fmla="*/ 14563492 w 14615574"/>
              <a:gd name="connsiteY46" fmla="*/ 4705815 h 5508702"/>
              <a:gd name="connsiteX47" fmla="*/ 14541190 w 14615574"/>
              <a:gd name="connsiteY47" fmla="*/ 5129561 h 5508702"/>
              <a:gd name="connsiteX48" fmla="*/ 14474283 w 14615574"/>
              <a:gd name="connsiteY48" fmla="*/ 5508702 h 5508702"/>
              <a:gd name="connsiteX0" fmla="*/ 0 w 14710824"/>
              <a:gd name="connsiteY0" fmla="*/ 0 h 5556327"/>
              <a:gd name="connsiteX1" fmla="*/ 430019 w 14710824"/>
              <a:gd name="connsiteY1" fmla="*/ 350102 h 5556327"/>
              <a:gd name="connsiteX2" fmla="*/ 786625 w 14710824"/>
              <a:gd name="connsiteY2" fmla="*/ 582884 h 5556327"/>
              <a:gd name="connsiteX3" fmla="*/ 1417366 w 14710824"/>
              <a:gd name="connsiteY3" fmla="*/ 474391 h 5556327"/>
              <a:gd name="connsiteX4" fmla="*/ 1879909 w 14710824"/>
              <a:gd name="connsiteY4" fmla="*/ 589621 h 5556327"/>
              <a:gd name="connsiteX5" fmla="*/ 2258586 w 14710824"/>
              <a:gd name="connsiteY5" fmla="*/ 984327 h 5556327"/>
              <a:gd name="connsiteX6" fmla="*/ 2685585 w 14710824"/>
              <a:gd name="connsiteY6" fmla="*/ 1124182 h 5556327"/>
              <a:gd name="connsiteX7" fmla="*/ 3029647 w 14710824"/>
              <a:gd name="connsiteY7" fmla="*/ 1232674 h 5556327"/>
              <a:gd name="connsiteX8" fmla="*/ 3373708 w 14710824"/>
              <a:gd name="connsiteY8" fmla="*/ 1207352 h 5556327"/>
              <a:gd name="connsiteX9" fmla="*/ 3842059 w 14710824"/>
              <a:gd name="connsiteY9" fmla="*/ 761303 h 5556327"/>
              <a:gd name="connsiteX10" fmla="*/ 4600342 w 14710824"/>
              <a:gd name="connsiteY10" fmla="*/ 359859 h 5556327"/>
              <a:gd name="connsiteX11" fmla="*/ 5715464 w 14710824"/>
              <a:gd name="connsiteY11" fmla="*/ 426766 h 5556327"/>
              <a:gd name="connsiteX12" fmla="*/ 6626612 w 14710824"/>
              <a:gd name="connsiteY12" fmla="*/ 1178312 h 5556327"/>
              <a:gd name="connsiteX13" fmla="*/ 7544497 w 14710824"/>
              <a:gd name="connsiteY13" fmla="*/ 1968655 h 5556327"/>
              <a:gd name="connsiteX14" fmla="*/ 8146430 w 14710824"/>
              <a:gd name="connsiteY14" fmla="*/ 2032542 h 5556327"/>
              <a:gd name="connsiteX15" fmla="*/ 8391757 w 14710824"/>
              <a:gd name="connsiteY15" fmla="*/ 1742610 h 5556327"/>
              <a:gd name="connsiteX16" fmla="*/ 8550662 w 14710824"/>
              <a:gd name="connsiteY16" fmla="*/ 1436649 h 5556327"/>
              <a:gd name="connsiteX17" fmla="*/ 8837806 w 14710824"/>
              <a:gd name="connsiteY17" fmla="*/ 1251957 h 5556327"/>
              <a:gd name="connsiteX18" fmla="*/ 9140283 w 14710824"/>
              <a:gd name="connsiteY18" fmla="*/ 853533 h 5556327"/>
              <a:gd name="connsiteX19" fmla="*/ 9551484 w 14710824"/>
              <a:gd name="connsiteY19" fmla="*/ 739001 h 5556327"/>
              <a:gd name="connsiteX20" fmla="*/ 9752206 w 14710824"/>
              <a:gd name="connsiteY20" fmla="*/ 426766 h 5556327"/>
              <a:gd name="connsiteX21" fmla="*/ 10465884 w 14710824"/>
              <a:gd name="connsiteY21" fmla="*/ 471371 h 5556327"/>
              <a:gd name="connsiteX22" fmla="*/ 10778118 w 14710824"/>
              <a:gd name="connsiteY22" fmla="*/ 449069 h 5556327"/>
              <a:gd name="connsiteX23" fmla="*/ 11112655 w 14710824"/>
              <a:gd name="connsiteY23" fmla="*/ 783605 h 5556327"/>
              <a:gd name="connsiteX24" fmla="*/ 11380284 w 14710824"/>
              <a:gd name="connsiteY24" fmla="*/ 1006630 h 5556327"/>
              <a:gd name="connsiteX25" fmla="*/ 11692518 w 14710824"/>
              <a:gd name="connsiteY25" fmla="*/ 1363469 h 5556327"/>
              <a:gd name="connsiteX26" fmla="*/ 11804030 w 14710824"/>
              <a:gd name="connsiteY26" fmla="*/ 1608796 h 5556327"/>
              <a:gd name="connsiteX27" fmla="*/ 11848635 w 14710824"/>
              <a:gd name="connsiteY27" fmla="*/ 1809518 h 5556327"/>
              <a:gd name="connsiteX28" fmla="*/ 12227776 w 14710824"/>
              <a:gd name="connsiteY28" fmla="*/ 2054844 h 5556327"/>
              <a:gd name="connsiteX29" fmla="*/ 12406196 w 14710824"/>
              <a:gd name="connsiteY29" fmla="*/ 2277869 h 5556327"/>
              <a:gd name="connsiteX30" fmla="*/ 12874547 w 14710824"/>
              <a:gd name="connsiteY30" fmla="*/ 2567801 h 5556327"/>
              <a:gd name="connsiteX31" fmla="*/ 13008362 w 14710824"/>
              <a:gd name="connsiteY31" fmla="*/ 2746220 h 5556327"/>
              <a:gd name="connsiteX32" fmla="*/ 13231386 w 14710824"/>
              <a:gd name="connsiteY32" fmla="*/ 2835430 h 5556327"/>
              <a:gd name="connsiteX33" fmla="*/ 13432108 w 14710824"/>
              <a:gd name="connsiteY33" fmla="*/ 2813127 h 5556327"/>
              <a:gd name="connsiteX34" fmla="*/ 13677435 w 14710824"/>
              <a:gd name="connsiteY34" fmla="*/ 2723918 h 5556327"/>
              <a:gd name="connsiteX35" fmla="*/ 13878157 w 14710824"/>
              <a:gd name="connsiteY35" fmla="*/ 2634708 h 5556327"/>
              <a:gd name="connsiteX36" fmla="*/ 14145786 w 14710824"/>
              <a:gd name="connsiteY36" fmla="*/ 2768523 h 5556327"/>
              <a:gd name="connsiteX37" fmla="*/ 14324206 w 14710824"/>
              <a:gd name="connsiteY37" fmla="*/ 2857732 h 5556327"/>
              <a:gd name="connsiteX38" fmla="*/ 14658742 w 14710824"/>
              <a:gd name="connsiteY38" fmla="*/ 2701615 h 5556327"/>
              <a:gd name="connsiteX39" fmla="*/ 14703347 w 14710824"/>
              <a:gd name="connsiteY39" fmla="*/ 2768523 h 5556327"/>
              <a:gd name="connsiteX40" fmla="*/ 14591835 w 14710824"/>
              <a:gd name="connsiteY40" fmla="*/ 3103059 h 5556327"/>
              <a:gd name="connsiteX41" fmla="*/ 14480323 w 14710824"/>
              <a:gd name="connsiteY41" fmla="*/ 3437596 h 5556327"/>
              <a:gd name="connsiteX42" fmla="*/ 14301903 w 14710824"/>
              <a:gd name="connsiteY42" fmla="*/ 3660620 h 5556327"/>
              <a:gd name="connsiteX43" fmla="*/ 14123484 w 14710824"/>
              <a:gd name="connsiteY43" fmla="*/ 3839040 h 5556327"/>
              <a:gd name="connsiteX44" fmla="*/ 14101181 w 14710824"/>
              <a:gd name="connsiteY44" fmla="*/ 4173576 h 5556327"/>
              <a:gd name="connsiteX45" fmla="*/ 14368811 w 14710824"/>
              <a:gd name="connsiteY45" fmla="*/ 4485810 h 5556327"/>
              <a:gd name="connsiteX46" fmla="*/ 14658742 w 14710824"/>
              <a:gd name="connsiteY46" fmla="*/ 4753440 h 5556327"/>
              <a:gd name="connsiteX47" fmla="*/ 14636440 w 14710824"/>
              <a:gd name="connsiteY47" fmla="*/ 5177186 h 5556327"/>
              <a:gd name="connsiteX48" fmla="*/ 14569533 w 14710824"/>
              <a:gd name="connsiteY48" fmla="*/ 5556327 h 5556327"/>
              <a:gd name="connsiteX0" fmla="*/ 0 w 14710824"/>
              <a:gd name="connsiteY0" fmla="*/ 0 h 5556327"/>
              <a:gd name="connsiteX1" fmla="*/ 430019 w 14710824"/>
              <a:gd name="connsiteY1" fmla="*/ 350102 h 5556327"/>
              <a:gd name="connsiteX2" fmla="*/ 786625 w 14710824"/>
              <a:gd name="connsiteY2" fmla="*/ 582884 h 5556327"/>
              <a:gd name="connsiteX3" fmla="*/ 1417366 w 14710824"/>
              <a:gd name="connsiteY3" fmla="*/ 474391 h 5556327"/>
              <a:gd name="connsiteX4" fmla="*/ 1803709 w 14710824"/>
              <a:gd name="connsiteY4" fmla="*/ 541996 h 5556327"/>
              <a:gd name="connsiteX5" fmla="*/ 2258586 w 14710824"/>
              <a:gd name="connsiteY5" fmla="*/ 984327 h 5556327"/>
              <a:gd name="connsiteX6" fmla="*/ 2685585 w 14710824"/>
              <a:gd name="connsiteY6" fmla="*/ 1124182 h 5556327"/>
              <a:gd name="connsiteX7" fmla="*/ 3029647 w 14710824"/>
              <a:gd name="connsiteY7" fmla="*/ 1232674 h 5556327"/>
              <a:gd name="connsiteX8" fmla="*/ 3373708 w 14710824"/>
              <a:gd name="connsiteY8" fmla="*/ 1207352 h 5556327"/>
              <a:gd name="connsiteX9" fmla="*/ 3842059 w 14710824"/>
              <a:gd name="connsiteY9" fmla="*/ 761303 h 5556327"/>
              <a:gd name="connsiteX10" fmla="*/ 4600342 w 14710824"/>
              <a:gd name="connsiteY10" fmla="*/ 359859 h 5556327"/>
              <a:gd name="connsiteX11" fmla="*/ 5715464 w 14710824"/>
              <a:gd name="connsiteY11" fmla="*/ 426766 h 5556327"/>
              <a:gd name="connsiteX12" fmla="*/ 6626612 w 14710824"/>
              <a:gd name="connsiteY12" fmla="*/ 1178312 h 5556327"/>
              <a:gd name="connsiteX13" fmla="*/ 7544497 w 14710824"/>
              <a:gd name="connsiteY13" fmla="*/ 1968655 h 5556327"/>
              <a:gd name="connsiteX14" fmla="*/ 8146430 w 14710824"/>
              <a:gd name="connsiteY14" fmla="*/ 2032542 h 5556327"/>
              <a:gd name="connsiteX15" fmla="*/ 8391757 w 14710824"/>
              <a:gd name="connsiteY15" fmla="*/ 1742610 h 5556327"/>
              <a:gd name="connsiteX16" fmla="*/ 8550662 w 14710824"/>
              <a:gd name="connsiteY16" fmla="*/ 1436649 h 5556327"/>
              <a:gd name="connsiteX17" fmla="*/ 8837806 w 14710824"/>
              <a:gd name="connsiteY17" fmla="*/ 1251957 h 5556327"/>
              <a:gd name="connsiteX18" fmla="*/ 9140283 w 14710824"/>
              <a:gd name="connsiteY18" fmla="*/ 853533 h 5556327"/>
              <a:gd name="connsiteX19" fmla="*/ 9551484 w 14710824"/>
              <a:gd name="connsiteY19" fmla="*/ 739001 h 5556327"/>
              <a:gd name="connsiteX20" fmla="*/ 9752206 w 14710824"/>
              <a:gd name="connsiteY20" fmla="*/ 426766 h 5556327"/>
              <a:gd name="connsiteX21" fmla="*/ 10465884 w 14710824"/>
              <a:gd name="connsiteY21" fmla="*/ 471371 h 5556327"/>
              <a:gd name="connsiteX22" fmla="*/ 10778118 w 14710824"/>
              <a:gd name="connsiteY22" fmla="*/ 449069 h 5556327"/>
              <a:gd name="connsiteX23" fmla="*/ 11112655 w 14710824"/>
              <a:gd name="connsiteY23" fmla="*/ 783605 h 5556327"/>
              <a:gd name="connsiteX24" fmla="*/ 11380284 w 14710824"/>
              <a:gd name="connsiteY24" fmla="*/ 1006630 h 5556327"/>
              <a:gd name="connsiteX25" fmla="*/ 11692518 w 14710824"/>
              <a:gd name="connsiteY25" fmla="*/ 1363469 h 5556327"/>
              <a:gd name="connsiteX26" fmla="*/ 11804030 w 14710824"/>
              <a:gd name="connsiteY26" fmla="*/ 1608796 h 5556327"/>
              <a:gd name="connsiteX27" fmla="*/ 11848635 w 14710824"/>
              <a:gd name="connsiteY27" fmla="*/ 1809518 h 5556327"/>
              <a:gd name="connsiteX28" fmla="*/ 12227776 w 14710824"/>
              <a:gd name="connsiteY28" fmla="*/ 2054844 h 5556327"/>
              <a:gd name="connsiteX29" fmla="*/ 12406196 w 14710824"/>
              <a:gd name="connsiteY29" fmla="*/ 2277869 h 5556327"/>
              <a:gd name="connsiteX30" fmla="*/ 12874547 w 14710824"/>
              <a:gd name="connsiteY30" fmla="*/ 2567801 h 5556327"/>
              <a:gd name="connsiteX31" fmla="*/ 13008362 w 14710824"/>
              <a:gd name="connsiteY31" fmla="*/ 2746220 h 5556327"/>
              <a:gd name="connsiteX32" fmla="*/ 13231386 w 14710824"/>
              <a:gd name="connsiteY32" fmla="*/ 2835430 h 5556327"/>
              <a:gd name="connsiteX33" fmla="*/ 13432108 w 14710824"/>
              <a:gd name="connsiteY33" fmla="*/ 2813127 h 5556327"/>
              <a:gd name="connsiteX34" fmla="*/ 13677435 w 14710824"/>
              <a:gd name="connsiteY34" fmla="*/ 2723918 h 5556327"/>
              <a:gd name="connsiteX35" fmla="*/ 13878157 w 14710824"/>
              <a:gd name="connsiteY35" fmla="*/ 2634708 h 5556327"/>
              <a:gd name="connsiteX36" fmla="*/ 14145786 w 14710824"/>
              <a:gd name="connsiteY36" fmla="*/ 2768523 h 5556327"/>
              <a:gd name="connsiteX37" fmla="*/ 14324206 w 14710824"/>
              <a:gd name="connsiteY37" fmla="*/ 2857732 h 5556327"/>
              <a:gd name="connsiteX38" fmla="*/ 14658742 w 14710824"/>
              <a:gd name="connsiteY38" fmla="*/ 2701615 h 5556327"/>
              <a:gd name="connsiteX39" fmla="*/ 14703347 w 14710824"/>
              <a:gd name="connsiteY39" fmla="*/ 2768523 h 5556327"/>
              <a:gd name="connsiteX40" fmla="*/ 14591835 w 14710824"/>
              <a:gd name="connsiteY40" fmla="*/ 3103059 h 5556327"/>
              <a:gd name="connsiteX41" fmla="*/ 14480323 w 14710824"/>
              <a:gd name="connsiteY41" fmla="*/ 3437596 h 5556327"/>
              <a:gd name="connsiteX42" fmla="*/ 14301903 w 14710824"/>
              <a:gd name="connsiteY42" fmla="*/ 3660620 h 5556327"/>
              <a:gd name="connsiteX43" fmla="*/ 14123484 w 14710824"/>
              <a:gd name="connsiteY43" fmla="*/ 3839040 h 5556327"/>
              <a:gd name="connsiteX44" fmla="*/ 14101181 w 14710824"/>
              <a:gd name="connsiteY44" fmla="*/ 4173576 h 5556327"/>
              <a:gd name="connsiteX45" fmla="*/ 14368811 w 14710824"/>
              <a:gd name="connsiteY45" fmla="*/ 4485810 h 5556327"/>
              <a:gd name="connsiteX46" fmla="*/ 14658742 w 14710824"/>
              <a:gd name="connsiteY46" fmla="*/ 4753440 h 5556327"/>
              <a:gd name="connsiteX47" fmla="*/ 14636440 w 14710824"/>
              <a:gd name="connsiteY47" fmla="*/ 5177186 h 5556327"/>
              <a:gd name="connsiteX48" fmla="*/ 14569533 w 14710824"/>
              <a:gd name="connsiteY48" fmla="*/ 5556327 h 5556327"/>
              <a:gd name="connsiteX0" fmla="*/ 0 w 14710824"/>
              <a:gd name="connsiteY0" fmla="*/ 0 h 5556327"/>
              <a:gd name="connsiteX1" fmla="*/ 430019 w 14710824"/>
              <a:gd name="connsiteY1" fmla="*/ 350102 h 5556327"/>
              <a:gd name="connsiteX2" fmla="*/ 739000 w 14710824"/>
              <a:gd name="connsiteY2" fmla="*/ 611459 h 5556327"/>
              <a:gd name="connsiteX3" fmla="*/ 1417366 w 14710824"/>
              <a:gd name="connsiteY3" fmla="*/ 474391 h 5556327"/>
              <a:gd name="connsiteX4" fmla="*/ 1803709 w 14710824"/>
              <a:gd name="connsiteY4" fmla="*/ 541996 h 5556327"/>
              <a:gd name="connsiteX5" fmla="*/ 2258586 w 14710824"/>
              <a:gd name="connsiteY5" fmla="*/ 984327 h 5556327"/>
              <a:gd name="connsiteX6" fmla="*/ 2685585 w 14710824"/>
              <a:gd name="connsiteY6" fmla="*/ 1124182 h 5556327"/>
              <a:gd name="connsiteX7" fmla="*/ 3029647 w 14710824"/>
              <a:gd name="connsiteY7" fmla="*/ 1232674 h 5556327"/>
              <a:gd name="connsiteX8" fmla="*/ 3373708 w 14710824"/>
              <a:gd name="connsiteY8" fmla="*/ 1207352 h 5556327"/>
              <a:gd name="connsiteX9" fmla="*/ 3842059 w 14710824"/>
              <a:gd name="connsiteY9" fmla="*/ 761303 h 5556327"/>
              <a:gd name="connsiteX10" fmla="*/ 4600342 w 14710824"/>
              <a:gd name="connsiteY10" fmla="*/ 359859 h 5556327"/>
              <a:gd name="connsiteX11" fmla="*/ 5715464 w 14710824"/>
              <a:gd name="connsiteY11" fmla="*/ 426766 h 5556327"/>
              <a:gd name="connsiteX12" fmla="*/ 6626612 w 14710824"/>
              <a:gd name="connsiteY12" fmla="*/ 1178312 h 5556327"/>
              <a:gd name="connsiteX13" fmla="*/ 7544497 w 14710824"/>
              <a:gd name="connsiteY13" fmla="*/ 1968655 h 5556327"/>
              <a:gd name="connsiteX14" fmla="*/ 8146430 w 14710824"/>
              <a:gd name="connsiteY14" fmla="*/ 2032542 h 5556327"/>
              <a:gd name="connsiteX15" fmla="*/ 8391757 w 14710824"/>
              <a:gd name="connsiteY15" fmla="*/ 1742610 h 5556327"/>
              <a:gd name="connsiteX16" fmla="*/ 8550662 w 14710824"/>
              <a:gd name="connsiteY16" fmla="*/ 1436649 h 5556327"/>
              <a:gd name="connsiteX17" fmla="*/ 8837806 w 14710824"/>
              <a:gd name="connsiteY17" fmla="*/ 1251957 h 5556327"/>
              <a:gd name="connsiteX18" fmla="*/ 9140283 w 14710824"/>
              <a:gd name="connsiteY18" fmla="*/ 853533 h 5556327"/>
              <a:gd name="connsiteX19" fmla="*/ 9551484 w 14710824"/>
              <a:gd name="connsiteY19" fmla="*/ 739001 h 5556327"/>
              <a:gd name="connsiteX20" fmla="*/ 9752206 w 14710824"/>
              <a:gd name="connsiteY20" fmla="*/ 426766 h 5556327"/>
              <a:gd name="connsiteX21" fmla="*/ 10465884 w 14710824"/>
              <a:gd name="connsiteY21" fmla="*/ 471371 h 5556327"/>
              <a:gd name="connsiteX22" fmla="*/ 10778118 w 14710824"/>
              <a:gd name="connsiteY22" fmla="*/ 449069 h 5556327"/>
              <a:gd name="connsiteX23" fmla="*/ 11112655 w 14710824"/>
              <a:gd name="connsiteY23" fmla="*/ 783605 h 5556327"/>
              <a:gd name="connsiteX24" fmla="*/ 11380284 w 14710824"/>
              <a:gd name="connsiteY24" fmla="*/ 1006630 h 5556327"/>
              <a:gd name="connsiteX25" fmla="*/ 11692518 w 14710824"/>
              <a:gd name="connsiteY25" fmla="*/ 1363469 h 5556327"/>
              <a:gd name="connsiteX26" fmla="*/ 11804030 w 14710824"/>
              <a:gd name="connsiteY26" fmla="*/ 1608796 h 5556327"/>
              <a:gd name="connsiteX27" fmla="*/ 11848635 w 14710824"/>
              <a:gd name="connsiteY27" fmla="*/ 1809518 h 5556327"/>
              <a:gd name="connsiteX28" fmla="*/ 12227776 w 14710824"/>
              <a:gd name="connsiteY28" fmla="*/ 2054844 h 5556327"/>
              <a:gd name="connsiteX29" fmla="*/ 12406196 w 14710824"/>
              <a:gd name="connsiteY29" fmla="*/ 2277869 h 5556327"/>
              <a:gd name="connsiteX30" fmla="*/ 12874547 w 14710824"/>
              <a:gd name="connsiteY30" fmla="*/ 2567801 h 5556327"/>
              <a:gd name="connsiteX31" fmla="*/ 13008362 w 14710824"/>
              <a:gd name="connsiteY31" fmla="*/ 2746220 h 5556327"/>
              <a:gd name="connsiteX32" fmla="*/ 13231386 w 14710824"/>
              <a:gd name="connsiteY32" fmla="*/ 2835430 h 5556327"/>
              <a:gd name="connsiteX33" fmla="*/ 13432108 w 14710824"/>
              <a:gd name="connsiteY33" fmla="*/ 2813127 h 5556327"/>
              <a:gd name="connsiteX34" fmla="*/ 13677435 w 14710824"/>
              <a:gd name="connsiteY34" fmla="*/ 2723918 h 5556327"/>
              <a:gd name="connsiteX35" fmla="*/ 13878157 w 14710824"/>
              <a:gd name="connsiteY35" fmla="*/ 2634708 h 5556327"/>
              <a:gd name="connsiteX36" fmla="*/ 14145786 w 14710824"/>
              <a:gd name="connsiteY36" fmla="*/ 2768523 h 5556327"/>
              <a:gd name="connsiteX37" fmla="*/ 14324206 w 14710824"/>
              <a:gd name="connsiteY37" fmla="*/ 2857732 h 5556327"/>
              <a:gd name="connsiteX38" fmla="*/ 14658742 w 14710824"/>
              <a:gd name="connsiteY38" fmla="*/ 2701615 h 5556327"/>
              <a:gd name="connsiteX39" fmla="*/ 14703347 w 14710824"/>
              <a:gd name="connsiteY39" fmla="*/ 2768523 h 5556327"/>
              <a:gd name="connsiteX40" fmla="*/ 14591835 w 14710824"/>
              <a:gd name="connsiteY40" fmla="*/ 3103059 h 5556327"/>
              <a:gd name="connsiteX41" fmla="*/ 14480323 w 14710824"/>
              <a:gd name="connsiteY41" fmla="*/ 3437596 h 5556327"/>
              <a:gd name="connsiteX42" fmla="*/ 14301903 w 14710824"/>
              <a:gd name="connsiteY42" fmla="*/ 3660620 h 5556327"/>
              <a:gd name="connsiteX43" fmla="*/ 14123484 w 14710824"/>
              <a:gd name="connsiteY43" fmla="*/ 3839040 h 5556327"/>
              <a:gd name="connsiteX44" fmla="*/ 14101181 w 14710824"/>
              <a:gd name="connsiteY44" fmla="*/ 4173576 h 5556327"/>
              <a:gd name="connsiteX45" fmla="*/ 14368811 w 14710824"/>
              <a:gd name="connsiteY45" fmla="*/ 4485810 h 5556327"/>
              <a:gd name="connsiteX46" fmla="*/ 14658742 w 14710824"/>
              <a:gd name="connsiteY46" fmla="*/ 4753440 h 5556327"/>
              <a:gd name="connsiteX47" fmla="*/ 14636440 w 14710824"/>
              <a:gd name="connsiteY47" fmla="*/ 5177186 h 5556327"/>
              <a:gd name="connsiteX48" fmla="*/ 14569533 w 14710824"/>
              <a:gd name="connsiteY48" fmla="*/ 5556327 h 5556327"/>
              <a:gd name="connsiteX0" fmla="*/ 0 w 14710824"/>
              <a:gd name="connsiteY0" fmla="*/ 0 h 5556327"/>
              <a:gd name="connsiteX1" fmla="*/ 430019 w 14710824"/>
              <a:gd name="connsiteY1" fmla="*/ 350102 h 5556327"/>
              <a:gd name="connsiteX2" fmla="*/ 739000 w 14710824"/>
              <a:gd name="connsiteY2" fmla="*/ 611459 h 5556327"/>
              <a:gd name="connsiteX3" fmla="*/ 1445941 w 14710824"/>
              <a:gd name="connsiteY3" fmla="*/ 455341 h 5556327"/>
              <a:gd name="connsiteX4" fmla="*/ 1803709 w 14710824"/>
              <a:gd name="connsiteY4" fmla="*/ 541996 h 5556327"/>
              <a:gd name="connsiteX5" fmla="*/ 2258586 w 14710824"/>
              <a:gd name="connsiteY5" fmla="*/ 984327 h 5556327"/>
              <a:gd name="connsiteX6" fmla="*/ 2685585 w 14710824"/>
              <a:gd name="connsiteY6" fmla="*/ 1124182 h 5556327"/>
              <a:gd name="connsiteX7" fmla="*/ 3029647 w 14710824"/>
              <a:gd name="connsiteY7" fmla="*/ 1232674 h 5556327"/>
              <a:gd name="connsiteX8" fmla="*/ 3373708 w 14710824"/>
              <a:gd name="connsiteY8" fmla="*/ 1207352 h 5556327"/>
              <a:gd name="connsiteX9" fmla="*/ 3842059 w 14710824"/>
              <a:gd name="connsiteY9" fmla="*/ 761303 h 5556327"/>
              <a:gd name="connsiteX10" fmla="*/ 4600342 w 14710824"/>
              <a:gd name="connsiteY10" fmla="*/ 359859 h 5556327"/>
              <a:gd name="connsiteX11" fmla="*/ 5715464 w 14710824"/>
              <a:gd name="connsiteY11" fmla="*/ 426766 h 5556327"/>
              <a:gd name="connsiteX12" fmla="*/ 6626612 w 14710824"/>
              <a:gd name="connsiteY12" fmla="*/ 1178312 h 5556327"/>
              <a:gd name="connsiteX13" fmla="*/ 7544497 w 14710824"/>
              <a:gd name="connsiteY13" fmla="*/ 1968655 h 5556327"/>
              <a:gd name="connsiteX14" fmla="*/ 8146430 w 14710824"/>
              <a:gd name="connsiteY14" fmla="*/ 2032542 h 5556327"/>
              <a:gd name="connsiteX15" fmla="*/ 8391757 w 14710824"/>
              <a:gd name="connsiteY15" fmla="*/ 1742610 h 5556327"/>
              <a:gd name="connsiteX16" fmla="*/ 8550662 w 14710824"/>
              <a:gd name="connsiteY16" fmla="*/ 1436649 h 5556327"/>
              <a:gd name="connsiteX17" fmla="*/ 8837806 w 14710824"/>
              <a:gd name="connsiteY17" fmla="*/ 1251957 h 5556327"/>
              <a:gd name="connsiteX18" fmla="*/ 9140283 w 14710824"/>
              <a:gd name="connsiteY18" fmla="*/ 853533 h 5556327"/>
              <a:gd name="connsiteX19" fmla="*/ 9551484 w 14710824"/>
              <a:gd name="connsiteY19" fmla="*/ 739001 h 5556327"/>
              <a:gd name="connsiteX20" fmla="*/ 9752206 w 14710824"/>
              <a:gd name="connsiteY20" fmla="*/ 426766 h 5556327"/>
              <a:gd name="connsiteX21" fmla="*/ 10465884 w 14710824"/>
              <a:gd name="connsiteY21" fmla="*/ 471371 h 5556327"/>
              <a:gd name="connsiteX22" fmla="*/ 10778118 w 14710824"/>
              <a:gd name="connsiteY22" fmla="*/ 449069 h 5556327"/>
              <a:gd name="connsiteX23" fmla="*/ 11112655 w 14710824"/>
              <a:gd name="connsiteY23" fmla="*/ 783605 h 5556327"/>
              <a:gd name="connsiteX24" fmla="*/ 11380284 w 14710824"/>
              <a:gd name="connsiteY24" fmla="*/ 1006630 h 5556327"/>
              <a:gd name="connsiteX25" fmla="*/ 11692518 w 14710824"/>
              <a:gd name="connsiteY25" fmla="*/ 1363469 h 5556327"/>
              <a:gd name="connsiteX26" fmla="*/ 11804030 w 14710824"/>
              <a:gd name="connsiteY26" fmla="*/ 1608796 h 5556327"/>
              <a:gd name="connsiteX27" fmla="*/ 11848635 w 14710824"/>
              <a:gd name="connsiteY27" fmla="*/ 1809518 h 5556327"/>
              <a:gd name="connsiteX28" fmla="*/ 12227776 w 14710824"/>
              <a:gd name="connsiteY28" fmla="*/ 2054844 h 5556327"/>
              <a:gd name="connsiteX29" fmla="*/ 12406196 w 14710824"/>
              <a:gd name="connsiteY29" fmla="*/ 2277869 h 5556327"/>
              <a:gd name="connsiteX30" fmla="*/ 12874547 w 14710824"/>
              <a:gd name="connsiteY30" fmla="*/ 2567801 h 5556327"/>
              <a:gd name="connsiteX31" fmla="*/ 13008362 w 14710824"/>
              <a:gd name="connsiteY31" fmla="*/ 2746220 h 5556327"/>
              <a:gd name="connsiteX32" fmla="*/ 13231386 w 14710824"/>
              <a:gd name="connsiteY32" fmla="*/ 2835430 h 5556327"/>
              <a:gd name="connsiteX33" fmla="*/ 13432108 w 14710824"/>
              <a:gd name="connsiteY33" fmla="*/ 2813127 h 5556327"/>
              <a:gd name="connsiteX34" fmla="*/ 13677435 w 14710824"/>
              <a:gd name="connsiteY34" fmla="*/ 2723918 h 5556327"/>
              <a:gd name="connsiteX35" fmla="*/ 13878157 w 14710824"/>
              <a:gd name="connsiteY35" fmla="*/ 2634708 h 5556327"/>
              <a:gd name="connsiteX36" fmla="*/ 14145786 w 14710824"/>
              <a:gd name="connsiteY36" fmla="*/ 2768523 h 5556327"/>
              <a:gd name="connsiteX37" fmla="*/ 14324206 w 14710824"/>
              <a:gd name="connsiteY37" fmla="*/ 2857732 h 5556327"/>
              <a:gd name="connsiteX38" fmla="*/ 14658742 w 14710824"/>
              <a:gd name="connsiteY38" fmla="*/ 2701615 h 5556327"/>
              <a:gd name="connsiteX39" fmla="*/ 14703347 w 14710824"/>
              <a:gd name="connsiteY39" fmla="*/ 2768523 h 5556327"/>
              <a:gd name="connsiteX40" fmla="*/ 14591835 w 14710824"/>
              <a:gd name="connsiteY40" fmla="*/ 3103059 h 5556327"/>
              <a:gd name="connsiteX41" fmla="*/ 14480323 w 14710824"/>
              <a:gd name="connsiteY41" fmla="*/ 3437596 h 5556327"/>
              <a:gd name="connsiteX42" fmla="*/ 14301903 w 14710824"/>
              <a:gd name="connsiteY42" fmla="*/ 3660620 h 5556327"/>
              <a:gd name="connsiteX43" fmla="*/ 14123484 w 14710824"/>
              <a:gd name="connsiteY43" fmla="*/ 3839040 h 5556327"/>
              <a:gd name="connsiteX44" fmla="*/ 14101181 w 14710824"/>
              <a:gd name="connsiteY44" fmla="*/ 4173576 h 5556327"/>
              <a:gd name="connsiteX45" fmla="*/ 14368811 w 14710824"/>
              <a:gd name="connsiteY45" fmla="*/ 4485810 h 5556327"/>
              <a:gd name="connsiteX46" fmla="*/ 14658742 w 14710824"/>
              <a:gd name="connsiteY46" fmla="*/ 4753440 h 5556327"/>
              <a:gd name="connsiteX47" fmla="*/ 14636440 w 14710824"/>
              <a:gd name="connsiteY47" fmla="*/ 5177186 h 5556327"/>
              <a:gd name="connsiteX48" fmla="*/ 14569533 w 14710824"/>
              <a:gd name="connsiteY48" fmla="*/ 5556327 h 5556327"/>
              <a:gd name="connsiteX0" fmla="*/ 0 w 14710824"/>
              <a:gd name="connsiteY0" fmla="*/ 0 h 5556327"/>
              <a:gd name="connsiteX1" fmla="*/ 430019 w 14710824"/>
              <a:gd name="connsiteY1" fmla="*/ 350102 h 5556327"/>
              <a:gd name="connsiteX2" fmla="*/ 739000 w 14710824"/>
              <a:gd name="connsiteY2" fmla="*/ 611459 h 5556327"/>
              <a:gd name="connsiteX3" fmla="*/ 1445941 w 14710824"/>
              <a:gd name="connsiteY3" fmla="*/ 455341 h 5556327"/>
              <a:gd name="connsiteX4" fmla="*/ 1803709 w 14710824"/>
              <a:gd name="connsiteY4" fmla="*/ 541996 h 5556327"/>
              <a:gd name="connsiteX5" fmla="*/ 2258586 w 14710824"/>
              <a:gd name="connsiteY5" fmla="*/ 984327 h 5556327"/>
              <a:gd name="connsiteX6" fmla="*/ 2685585 w 14710824"/>
              <a:gd name="connsiteY6" fmla="*/ 1124182 h 5556327"/>
              <a:gd name="connsiteX7" fmla="*/ 3029647 w 14710824"/>
              <a:gd name="connsiteY7" fmla="*/ 1232674 h 5556327"/>
              <a:gd name="connsiteX8" fmla="*/ 3373708 w 14710824"/>
              <a:gd name="connsiteY8" fmla="*/ 1207352 h 5556327"/>
              <a:gd name="connsiteX9" fmla="*/ 3842059 w 14710824"/>
              <a:gd name="connsiteY9" fmla="*/ 761303 h 5556327"/>
              <a:gd name="connsiteX10" fmla="*/ 4600342 w 14710824"/>
              <a:gd name="connsiteY10" fmla="*/ 359859 h 5556327"/>
              <a:gd name="connsiteX11" fmla="*/ 5648789 w 14710824"/>
              <a:gd name="connsiteY11" fmla="*/ 464866 h 5556327"/>
              <a:gd name="connsiteX12" fmla="*/ 6626612 w 14710824"/>
              <a:gd name="connsiteY12" fmla="*/ 1178312 h 5556327"/>
              <a:gd name="connsiteX13" fmla="*/ 7544497 w 14710824"/>
              <a:gd name="connsiteY13" fmla="*/ 1968655 h 5556327"/>
              <a:gd name="connsiteX14" fmla="*/ 8146430 w 14710824"/>
              <a:gd name="connsiteY14" fmla="*/ 2032542 h 5556327"/>
              <a:gd name="connsiteX15" fmla="*/ 8391757 w 14710824"/>
              <a:gd name="connsiteY15" fmla="*/ 1742610 h 5556327"/>
              <a:gd name="connsiteX16" fmla="*/ 8550662 w 14710824"/>
              <a:gd name="connsiteY16" fmla="*/ 1436649 h 5556327"/>
              <a:gd name="connsiteX17" fmla="*/ 8837806 w 14710824"/>
              <a:gd name="connsiteY17" fmla="*/ 1251957 h 5556327"/>
              <a:gd name="connsiteX18" fmla="*/ 9140283 w 14710824"/>
              <a:gd name="connsiteY18" fmla="*/ 853533 h 5556327"/>
              <a:gd name="connsiteX19" fmla="*/ 9551484 w 14710824"/>
              <a:gd name="connsiteY19" fmla="*/ 739001 h 5556327"/>
              <a:gd name="connsiteX20" fmla="*/ 9752206 w 14710824"/>
              <a:gd name="connsiteY20" fmla="*/ 426766 h 5556327"/>
              <a:gd name="connsiteX21" fmla="*/ 10465884 w 14710824"/>
              <a:gd name="connsiteY21" fmla="*/ 471371 h 5556327"/>
              <a:gd name="connsiteX22" fmla="*/ 10778118 w 14710824"/>
              <a:gd name="connsiteY22" fmla="*/ 449069 h 5556327"/>
              <a:gd name="connsiteX23" fmla="*/ 11112655 w 14710824"/>
              <a:gd name="connsiteY23" fmla="*/ 783605 h 5556327"/>
              <a:gd name="connsiteX24" fmla="*/ 11380284 w 14710824"/>
              <a:gd name="connsiteY24" fmla="*/ 1006630 h 5556327"/>
              <a:gd name="connsiteX25" fmla="*/ 11692518 w 14710824"/>
              <a:gd name="connsiteY25" fmla="*/ 1363469 h 5556327"/>
              <a:gd name="connsiteX26" fmla="*/ 11804030 w 14710824"/>
              <a:gd name="connsiteY26" fmla="*/ 1608796 h 5556327"/>
              <a:gd name="connsiteX27" fmla="*/ 11848635 w 14710824"/>
              <a:gd name="connsiteY27" fmla="*/ 1809518 h 5556327"/>
              <a:gd name="connsiteX28" fmla="*/ 12227776 w 14710824"/>
              <a:gd name="connsiteY28" fmla="*/ 2054844 h 5556327"/>
              <a:gd name="connsiteX29" fmla="*/ 12406196 w 14710824"/>
              <a:gd name="connsiteY29" fmla="*/ 2277869 h 5556327"/>
              <a:gd name="connsiteX30" fmla="*/ 12874547 w 14710824"/>
              <a:gd name="connsiteY30" fmla="*/ 2567801 h 5556327"/>
              <a:gd name="connsiteX31" fmla="*/ 13008362 w 14710824"/>
              <a:gd name="connsiteY31" fmla="*/ 2746220 h 5556327"/>
              <a:gd name="connsiteX32" fmla="*/ 13231386 w 14710824"/>
              <a:gd name="connsiteY32" fmla="*/ 2835430 h 5556327"/>
              <a:gd name="connsiteX33" fmla="*/ 13432108 w 14710824"/>
              <a:gd name="connsiteY33" fmla="*/ 2813127 h 5556327"/>
              <a:gd name="connsiteX34" fmla="*/ 13677435 w 14710824"/>
              <a:gd name="connsiteY34" fmla="*/ 2723918 h 5556327"/>
              <a:gd name="connsiteX35" fmla="*/ 13878157 w 14710824"/>
              <a:gd name="connsiteY35" fmla="*/ 2634708 h 5556327"/>
              <a:gd name="connsiteX36" fmla="*/ 14145786 w 14710824"/>
              <a:gd name="connsiteY36" fmla="*/ 2768523 h 5556327"/>
              <a:gd name="connsiteX37" fmla="*/ 14324206 w 14710824"/>
              <a:gd name="connsiteY37" fmla="*/ 2857732 h 5556327"/>
              <a:gd name="connsiteX38" fmla="*/ 14658742 w 14710824"/>
              <a:gd name="connsiteY38" fmla="*/ 2701615 h 5556327"/>
              <a:gd name="connsiteX39" fmla="*/ 14703347 w 14710824"/>
              <a:gd name="connsiteY39" fmla="*/ 2768523 h 5556327"/>
              <a:gd name="connsiteX40" fmla="*/ 14591835 w 14710824"/>
              <a:gd name="connsiteY40" fmla="*/ 3103059 h 5556327"/>
              <a:gd name="connsiteX41" fmla="*/ 14480323 w 14710824"/>
              <a:gd name="connsiteY41" fmla="*/ 3437596 h 5556327"/>
              <a:gd name="connsiteX42" fmla="*/ 14301903 w 14710824"/>
              <a:gd name="connsiteY42" fmla="*/ 3660620 h 5556327"/>
              <a:gd name="connsiteX43" fmla="*/ 14123484 w 14710824"/>
              <a:gd name="connsiteY43" fmla="*/ 3839040 h 5556327"/>
              <a:gd name="connsiteX44" fmla="*/ 14101181 w 14710824"/>
              <a:gd name="connsiteY44" fmla="*/ 4173576 h 5556327"/>
              <a:gd name="connsiteX45" fmla="*/ 14368811 w 14710824"/>
              <a:gd name="connsiteY45" fmla="*/ 4485810 h 5556327"/>
              <a:gd name="connsiteX46" fmla="*/ 14658742 w 14710824"/>
              <a:gd name="connsiteY46" fmla="*/ 4753440 h 5556327"/>
              <a:gd name="connsiteX47" fmla="*/ 14636440 w 14710824"/>
              <a:gd name="connsiteY47" fmla="*/ 5177186 h 5556327"/>
              <a:gd name="connsiteX48" fmla="*/ 14569533 w 14710824"/>
              <a:gd name="connsiteY48" fmla="*/ 5556327 h 5556327"/>
              <a:gd name="connsiteX0" fmla="*/ 0 w 14710824"/>
              <a:gd name="connsiteY0" fmla="*/ 0 h 5556327"/>
              <a:gd name="connsiteX1" fmla="*/ 430019 w 14710824"/>
              <a:gd name="connsiteY1" fmla="*/ 350102 h 5556327"/>
              <a:gd name="connsiteX2" fmla="*/ 739000 w 14710824"/>
              <a:gd name="connsiteY2" fmla="*/ 611459 h 5556327"/>
              <a:gd name="connsiteX3" fmla="*/ 1445941 w 14710824"/>
              <a:gd name="connsiteY3" fmla="*/ 455341 h 5556327"/>
              <a:gd name="connsiteX4" fmla="*/ 1803709 w 14710824"/>
              <a:gd name="connsiteY4" fmla="*/ 541996 h 5556327"/>
              <a:gd name="connsiteX5" fmla="*/ 2258586 w 14710824"/>
              <a:gd name="connsiteY5" fmla="*/ 984327 h 5556327"/>
              <a:gd name="connsiteX6" fmla="*/ 2685585 w 14710824"/>
              <a:gd name="connsiteY6" fmla="*/ 1124182 h 5556327"/>
              <a:gd name="connsiteX7" fmla="*/ 3029647 w 14710824"/>
              <a:gd name="connsiteY7" fmla="*/ 1232674 h 5556327"/>
              <a:gd name="connsiteX8" fmla="*/ 3373708 w 14710824"/>
              <a:gd name="connsiteY8" fmla="*/ 1207352 h 5556327"/>
              <a:gd name="connsiteX9" fmla="*/ 3842059 w 14710824"/>
              <a:gd name="connsiteY9" fmla="*/ 761303 h 5556327"/>
              <a:gd name="connsiteX10" fmla="*/ 4600342 w 14710824"/>
              <a:gd name="connsiteY10" fmla="*/ 359859 h 5556327"/>
              <a:gd name="connsiteX11" fmla="*/ 5648789 w 14710824"/>
              <a:gd name="connsiteY11" fmla="*/ 464866 h 5556327"/>
              <a:gd name="connsiteX12" fmla="*/ 6626612 w 14710824"/>
              <a:gd name="connsiteY12" fmla="*/ 1178312 h 5556327"/>
              <a:gd name="connsiteX13" fmla="*/ 7544497 w 14710824"/>
              <a:gd name="connsiteY13" fmla="*/ 1968655 h 5556327"/>
              <a:gd name="connsiteX14" fmla="*/ 8127380 w 14710824"/>
              <a:gd name="connsiteY14" fmla="*/ 2023017 h 5556327"/>
              <a:gd name="connsiteX15" fmla="*/ 8391757 w 14710824"/>
              <a:gd name="connsiteY15" fmla="*/ 1742610 h 5556327"/>
              <a:gd name="connsiteX16" fmla="*/ 8550662 w 14710824"/>
              <a:gd name="connsiteY16" fmla="*/ 1436649 h 5556327"/>
              <a:gd name="connsiteX17" fmla="*/ 8837806 w 14710824"/>
              <a:gd name="connsiteY17" fmla="*/ 1251957 h 5556327"/>
              <a:gd name="connsiteX18" fmla="*/ 9140283 w 14710824"/>
              <a:gd name="connsiteY18" fmla="*/ 853533 h 5556327"/>
              <a:gd name="connsiteX19" fmla="*/ 9551484 w 14710824"/>
              <a:gd name="connsiteY19" fmla="*/ 739001 h 5556327"/>
              <a:gd name="connsiteX20" fmla="*/ 9752206 w 14710824"/>
              <a:gd name="connsiteY20" fmla="*/ 426766 h 5556327"/>
              <a:gd name="connsiteX21" fmla="*/ 10465884 w 14710824"/>
              <a:gd name="connsiteY21" fmla="*/ 471371 h 5556327"/>
              <a:gd name="connsiteX22" fmla="*/ 10778118 w 14710824"/>
              <a:gd name="connsiteY22" fmla="*/ 449069 h 5556327"/>
              <a:gd name="connsiteX23" fmla="*/ 11112655 w 14710824"/>
              <a:gd name="connsiteY23" fmla="*/ 783605 h 5556327"/>
              <a:gd name="connsiteX24" fmla="*/ 11380284 w 14710824"/>
              <a:gd name="connsiteY24" fmla="*/ 1006630 h 5556327"/>
              <a:gd name="connsiteX25" fmla="*/ 11692518 w 14710824"/>
              <a:gd name="connsiteY25" fmla="*/ 1363469 h 5556327"/>
              <a:gd name="connsiteX26" fmla="*/ 11804030 w 14710824"/>
              <a:gd name="connsiteY26" fmla="*/ 1608796 h 5556327"/>
              <a:gd name="connsiteX27" fmla="*/ 11848635 w 14710824"/>
              <a:gd name="connsiteY27" fmla="*/ 1809518 h 5556327"/>
              <a:gd name="connsiteX28" fmla="*/ 12227776 w 14710824"/>
              <a:gd name="connsiteY28" fmla="*/ 2054844 h 5556327"/>
              <a:gd name="connsiteX29" fmla="*/ 12406196 w 14710824"/>
              <a:gd name="connsiteY29" fmla="*/ 2277869 h 5556327"/>
              <a:gd name="connsiteX30" fmla="*/ 12874547 w 14710824"/>
              <a:gd name="connsiteY30" fmla="*/ 2567801 h 5556327"/>
              <a:gd name="connsiteX31" fmla="*/ 13008362 w 14710824"/>
              <a:gd name="connsiteY31" fmla="*/ 2746220 h 5556327"/>
              <a:gd name="connsiteX32" fmla="*/ 13231386 w 14710824"/>
              <a:gd name="connsiteY32" fmla="*/ 2835430 h 5556327"/>
              <a:gd name="connsiteX33" fmla="*/ 13432108 w 14710824"/>
              <a:gd name="connsiteY33" fmla="*/ 2813127 h 5556327"/>
              <a:gd name="connsiteX34" fmla="*/ 13677435 w 14710824"/>
              <a:gd name="connsiteY34" fmla="*/ 2723918 h 5556327"/>
              <a:gd name="connsiteX35" fmla="*/ 13878157 w 14710824"/>
              <a:gd name="connsiteY35" fmla="*/ 2634708 h 5556327"/>
              <a:gd name="connsiteX36" fmla="*/ 14145786 w 14710824"/>
              <a:gd name="connsiteY36" fmla="*/ 2768523 h 5556327"/>
              <a:gd name="connsiteX37" fmla="*/ 14324206 w 14710824"/>
              <a:gd name="connsiteY37" fmla="*/ 2857732 h 5556327"/>
              <a:gd name="connsiteX38" fmla="*/ 14658742 w 14710824"/>
              <a:gd name="connsiteY38" fmla="*/ 2701615 h 5556327"/>
              <a:gd name="connsiteX39" fmla="*/ 14703347 w 14710824"/>
              <a:gd name="connsiteY39" fmla="*/ 2768523 h 5556327"/>
              <a:gd name="connsiteX40" fmla="*/ 14591835 w 14710824"/>
              <a:gd name="connsiteY40" fmla="*/ 3103059 h 5556327"/>
              <a:gd name="connsiteX41" fmla="*/ 14480323 w 14710824"/>
              <a:gd name="connsiteY41" fmla="*/ 3437596 h 5556327"/>
              <a:gd name="connsiteX42" fmla="*/ 14301903 w 14710824"/>
              <a:gd name="connsiteY42" fmla="*/ 3660620 h 5556327"/>
              <a:gd name="connsiteX43" fmla="*/ 14123484 w 14710824"/>
              <a:gd name="connsiteY43" fmla="*/ 3839040 h 5556327"/>
              <a:gd name="connsiteX44" fmla="*/ 14101181 w 14710824"/>
              <a:gd name="connsiteY44" fmla="*/ 4173576 h 5556327"/>
              <a:gd name="connsiteX45" fmla="*/ 14368811 w 14710824"/>
              <a:gd name="connsiteY45" fmla="*/ 4485810 h 5556327"/>
              <a:gd name="connsiteX46" fmla="*/ 14658742 w 14710824"/>
              <a:gd name="connsiteY46" fmla="*/ 4753440 h 5556327"/>
              <a:gd name="connsiteX47" fmla="*/ 14636440 w 14710824"/>
              <a:gd name="connsiteY47" fmla="*/ 5177186 h 5556327"/>
              <a:gd name="connsiteX48" fmla="*/ 14569533 w 14710824"/>
              <a:gd name="connsiteY48" fmla="*/ 5556327 h 5556327"/>
              <a:gd name="connsiteX0" fmla="*/ 0 w 14710824"/>
              <a:gd name="connsiteY0" fmla="*/ 0 h 5556327"/>
              <a:gd name="connsiteX1" fmla="*/ 430019 w 14710824"/>
              <a:gd name="connsiteY1" fmla="*/ 350102 h 5556327"/>
              <a:gd name="connsiteX2" fmla="*/ 739000 w 14710824"/>
              <a:gd name="connsiteY2" fmla="*/ 611459 h 5556327"/>
              <a:gd name="connsiteX3" fmla="*/ 1445941 w 14710824"/>
              <a:gd name="connsiteY3" fmla="*/ 455341 h 5556327"/>
              <a:gd name="connsiteX4" fmla="*/ 1803709 w 14710824"/>
              <a:gd name="connsiteY4" fmla="*/ 541996 h 5556327"/>
              <a:gd name="connsiteX5" fmla="*/ 2258586 w 14710824"/>
              <a:gd name="connsiteY5" fmla="*/ 984327 h 5556327"/>
              <a:gd name="connsiteX6" fmla="*/ 2685585 w 14710824"/>
              <a:gd name="connsiteY6" fmla="*/ 1124182 h 5556327"/>
              <a:gd name="connsiteX7" fmla="*/ 3029647 w 14710824"/>
              <a:gd name="connsiteY7" fmla="*/ 1232674 h 5556327"/>
              <a:gd name="connsiteX8" fmla="*/ 3373708 w 14710824"/>
              <a:gd name="connsiteY8" fmla="*/ 1207352 h 5556327"/>
              <a:gd name="connsiteX9" fmla="*/ 3842059 w 14710824"/>
              <a:gd name="connsiteY9" fmla="*/ 761303 h 5556327"/>
              <a:gd name="connsiteX10" fmla="*/ 4600342 w 14710824"/>
              <a:gd name="connsiteY10" fmla="*/ 359859 h 5556327"/>
              <a:gd name="connsiteX11" fmla="*/ 5648789 w 14710824"/>
              <a:gd name="connsiteY11" fmla="*/ 464866 h 5556327"/>
              <a:gd name="connsiteX12" fmla="*/ 6626612 w 14710824"/>
              <a:gd name="connsiteY12" fmla="*/ 1178312 h 5556327"/>
              <a:gd name="connsiteX13" fmla="*/ 7544497 w 14710824"/>
              <a:gd name="connsiteY13" fmla="*/ 1968655 h 5556327"/>
              <a:gd name="connsiteX14" fmla="*/ 8127380 w 14710824"/>
              <a:gd name="connsiteY14" fmla="*/ 2023017 h 5556327"/>
              <a:gd name="connsiteX15" fmla="*/ 8363182 w 14710824"/>
              <a:gd name="connsiteY15" fmla="*/ 1723560 h 5556327"/>
              <a:gd name="connsiteX16" fmla="*/ 8550662 w 14710824"/>
              <a:gd name="connsiteY16" fmla="*/ 1436649 h 5556327"/>
              <a:gd name="connsiteX17" fmla="*/ 8837806 w 14710824"/>
              <a:gd name="connsiteY17" fmla="*/ 1251957 h 5556327"/>
              <a:gd name="connsiteX18" fmla="*/ 9140283 w 14710824"/>
              <a:gd name="connsiteY18" fmla="*/ 853533 h 5556327"/>
              <a:gd name="connsiteX19" fmla="*/ 9551484 w 14710824"/>
              <a:gd name="connsiteY19" fmla="*/ 739001 h 5556327"/>
              <a:gd name="connsiteX20" fmla="*/ 9752206 w 14710824"/>
              <a:gd name="connsiteY20" fmla="*/ 426766 h 5556327"/>
              <a:gd name="connsiteX21" fmla="*/ 10465884 w 14710824"/>
              <a:gd name="connsiteY21" fmla="*/ 471371 h 5556327"/>
              <a:gd name="connsiteX22" fmla="*/ 10778118 w 14710824"/>
              <a:gd name="connsiteY22" fmla="*/ 449069 h 5556327"/>
              <a:gd name="connsiteX23" fmla="*/ 11112655 w 14710824"/>
              <a:gd name="connsiteY23" fmla="*/ 783605 h 5556327"/>
              <a:gd name="connsiteX24" fmla="*/ 11380284 w 14710824"/>
              <a:gd name="connsiteY24" fmla="*/ 1006630 h 5556327"/>
              <a:gd name="connsiteX25" fmla="*/ 11692518 w 14710824"/>
              <a:gd name="connsiteY25" fmla="*/ 1363469 h 5556327"/>
              <a:gd name="connsiteX26" fmla="*/ 11804030 w 14710824"/>
              <a:gd name="connsiteY26" fmla="*/ 1608796 h 5556327"/>
              <a:gd name="connsiteX27" fmla="*/ 11848635 w 14710824"/>
              <a:gd name="connsiteY27" fmla="*/ 1809518 h 5556327"/>
              <a:gd name="connsiteX28" fmla="*/ 12227776 w 14710824"/>
              <a:gd name="connsiteY28" fmla="*/ 2054844 h 5556327"/>
              <a:gd name="connsiteX29" fmla="*/ 12406196 w 14710824"/>
              <a:gd name="connsiteY29" fmla="*/ 2277869 h 5556327"/>
              <a:gd name="connsiteX30" fmla="*/ 12874547 w 14710824"/>
              <a:gd name="connsiteY30" fmla="*/ 2567801 h 5556327"/>
              <a:gd name="connsiteX31" fmla="*/ 13008362 w 14710824"/>
              <a:gd name="connsiteY31" fmla="*/ 2746220 h 5556327"/>
              <a:gd name="connsiteX32" fmla="*/ 13231386 w 14710824"/>
              <a:gd name="connsiteY32" fmla="*/ 2835430 h 5556327"/>
              <a:gd name="connsiteX33" fmla="*/ 13432108 w 14710824"/>
              <a:gd name="connsiteY33" fmla="*/ 2813127 h 5556327"/>
              <a:gd name="connsiteX34" fmla="*/ 13677435 w 14710824"/>
              <a:gd name="connsiteY34" fmla="*/ 2723918 h 5556327"/>
              <a:gd name="connsiteX35" fmla="*/ 13878157 w 14710824"/>
              <a:gd name="connsiteY35" fmla="*/ 2634708 h 5556327"/>
              <a:gd name="connsiteX36" fmla="*/ 14145786 w 14710824"/>
              <a:gd name="connsiteY36" fmla="*/ 2768523 h 5556327"/>
              <a:gd name="connsiteX37" fmla="*/ 14324206 w 14710824"/>
              <a:gd name="connsiteY37" fmla="*/ 2857732 h 5556327"/>
              <a:gd name="connsiteX38" fmla="*/ 14658742 w 14710824"/>
              <a:gd name="connsiteY38" fmla="*/ 2701615 h 5556327"/>
              <a:gd name="connsiteX39" fmla="*/ 14703347 w 14710824"/>
              <a:gd name="connsiteY39" fmla="*/ 2768523 h 5556327"/>
              <a:gd name="connsiteX40" fmla="*/ 14591835 w 14710824"/>
              <a:gd name="connsiteY40" fmla="*/ 3103059 h 5556327"/>
              <a:gd name="connsiteX41" fmla="*/ 14480323 w 14710824"/>
              <a:gd name="connsiteY41" fmla="*/ 3437596 h 5556327"/>
              <a:gd name="connsiteX42" fmla="*/ 14301903 w 14710824"/>
              <a:gd name="connsiteY42" fmla="*/ 3660620 h 5556327"/>
              <a:gd name="connsiteX43" fmla="*/ 14123484 w 14710824"/>
              <a:gd name="connsiteY43" fmla="*/ 3839040 h 5556327"/>
              <a:gd name="connsiteX44" fmla="*/ 14101181 w 14710824"/>
              <a:gd name="connsiteY44" fmla="*/ 4173576 h 5556327"/>
              <a:gd name="connsiteX45" fmla="*/ 14368811 w 14710824"/>
              <a:gd name="connsiteY45" fmla="*/ 4485810 h 5556327"/>
              <a:gd name="connsiteX46" fmla="*/ 14658742 w 14710824"/>
              <a:gd name="connsiteY46" fmla="*/ 4753440 h 5556327"/>
              <a:gd name="connsiteX47" fmla="*/ 14636440 w 14710824"/>
              <a:gd name="connsiteY47" fmla="*/ 5177186 h 5556327"/>
              <a:gd name="connsiteX48" fmla="*/ 14569533 w 14710824"/>
              <a:gd name="connsiteY48" fmla="*/ 5556327 h 555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4710824" h="5556327">
                <a:moveTo>
                  <a:pt x="0" y="0"/>
                </a:moveTo>
                <a:cubicBezTo>
                  <a:pt x="143107" y="78058"/>
                  <a:pt x="306852" y="248192"/>
                  <a:pt x="430019" y="350102"/>
                </a:cubicBezTo>
                <a:cubicBezTo>
                  <a:pt x="553186" y="452012"/>
                  <a:pt x="569680" y="593919"/>
                  <a:pt x="739000" y="611459"/>
                </a:cubicBezTo>
                <a:cubicBezTo>
                  <a:pt x="908320" y="628999"/>
                  <a:pt x="1268490" y="466918"/>
                  <a:pt x="1445941" y="455341"/>
                </a:cubicBezTo>
                <a:cubicBezTo>
                  <a:pt x="1623392" y="443764"/>
                  <a:pt x="1668268" y="453832"/>
                  <a:pt x="1803709" y="541996"/>
                </a:cubicBezTo>
                <a:cubicBezTo>
                  <a:pt x="1939150" y="630160"/>
                  <a:pt x="2111607" y="887296"/>
                  <a:pt x="2258586" y="984327"/>
                </a:cubicBezTo>
                <a:cubicBezTo>
                  <a:pt x="2405565" y="1081358"/>
                  <a:pt x="2557075" y="1082791"/>
                  <a:pt x="2685585" y="1124182"/>
                </a:cubicBezTo>
                <a:cubicBezTo>
                  <a:pt x="2814095" y="1165573"/>
                  <a:pt x="2914960" y="1218812"/>
                  <a:pt x="3029647" y="1232674"/>
                </a:cubicBezTo>
                <a:cubicBezTo>
                  <a:pt x="3144334" y="1246536"/>
                  <a:pt x="3238306" y="1285914"/>
                  <a:pt x="3373708" y="1207352"/>
                </a:cubicBezTo>
                <a:cubicBezTo>
                  <a:pt x="3509110" y="1128790"/>
                  <a:pt x="3637620" y="902552"/>
                  <a:pt x="3842059" y="761303"/>
                </a:cubicBezTo>
                <a:cubicBezTo>
                  <a:pt x="4046498" y="620054"/>
                  <a:pt x="4299220" y="409265"/>
                  <a:pt x="4600342" y="359859"/>
                </a:cubicBezTo>
                <a:cubicBezTo>
                  <a:pt x="4901464" y="310453"/>
                  <a:pt x="5311077" y="328457"/>
                  <a:pt x="5648789" y="464866"/>
                </a:cubicBezTo>
                <a:cubicBezTo>
                  <a:pt x="5986501" y="601275"/>
                  <a:pt x="6310661" y="927681"/>
                  <a:pt x="6626612" y="1178312"/>
                </a:cubicBezTo>
                <a:cubicBezTo>
                  <a:pt x="6942563" y="1428943"/>
                  <a:pt x="7294369" y="1827871"/>
                  <a:pt x="7544497" y="1968655"/>
                </a:cubicBezTo>
                <a:cubicBezTo>
                  <a:pt x="7794625" y="2109439"/>
                  <a:pt x="7990932" y="2063866"/>
                  <a:pt x="8127380" y="2023017"/>
                </a:cubicBezTo>
                <a:cubicBezTo>
                  <a:pt x="8263828" y="1982168"/>
                  <a:pt x="8292635" y="1821288"/>
                  <a:pt x="8363182" y="1723560"/>
                </a:cubicBezTo>
                <a:cubicBezTo>
                  <a:pt x="8433729" y="1625832"/>
                  <a:pt x="8471558" y="1515250"/>
                  <a:pt x="8550662" y="1436649"/>
                </a:cubicBezTo>
                <a:cubicBezTo>
                  <a:pt x="8629766" y="1358049"/>
                  <a:pt x="8739536" y="1349143"/>
                  <a:pt x="8837806" y="1251957"/>
                </a:cubicBezTo>
                <a:cubicBezTo>
                  <a:pt x="8936076" y="1154771"/>
                  <a:pt x="9021337" y="939026"/>
                  <a:pt x="9140283" y="853533"/>
                </a:cubicBezTo>
                <a:cubicBezTo>
                  <a:pt x="9259229" y="768040"/>
                  <a:pt x="9449497" y="810129"/>
                  <a:pt x="9551484" y="739001"/>
                </a:cubicBezTo>
                <a:cubicBezTo>
                  <a:pt x="9653471" y="667873"/>
                  <a:pt x="9599806" y="471371"/>
                  <a:pt x="9752206" y="426766"/>
                </a:cubicBezTo>
                <a:cubicBezTo>
                  <a:pt x="9904606" y="382161"/>
                  <a:pt x="10294899" y="467654"/>
                  <a:pt x="10465884" y="471371"/>
                </a:cubicBezTo>
                <a:cubicBezTo>
                  <a:pt x="10636869" y="475088"/>
                  <a:pt x="10670323" y="397030"/>
                  <a:pt x="10778118" y="449069"/>
                </a:cubicBezTo>
                <a:cubicBezTo>
                  <a:pt x="10885913" y="501108"/>
                  <a:pt x="11012294" y="690678"/>
                  <a:pt x="11112655" y="783605"/>
                </a:cubicBezTo>
                <a:cubicBezTo>
                  <a:pt x="11213016" y="876532"/>
                  <a:pt x="11283640" y="909986"/>
                  <a:pt x="11380284" y="1006630"/>
                </a:cubicBezTo>
                <a:cubicBezTo>
                  <a:pt x="11476928" y="1103274"/>
                  <a:pt x="11621894" y="1263108"/>
                  <a:pt x="11692518" y="1363469"/>
                </a:cubicBezTo>
                <a:cubicBezTo>
                  <a:pt x="11763142" y="1463830"/>
                  <a:pt x="11778011" y="1534455"/>
                  <a:pt x="11804030" y="1608796"/>
                </a:cubicBezTo>
                <a:cubicBezTo>
                  <a:pt x="11830049" y="1683137"/>
                  <a:pt x="11778011" y="1735177"/>
                  <a:pt x="11848635" y="1809518"/>
                </a:cubicBezTo>
                <a:cubicBezTo>
                  <a:pt x="11919259" y="1883859"/>
                  <a:pt x="12134849" y="1976786"/>
                  <a:pt x="12227776" y="2054844"/>
                </a:cubicBezTo>
                <a:cubicBezTo>
                  <a:pt x="12320703" y="2132903"/>
                  <a:pt x="12298401" y="2192376"/>
                  <a:pt x="12406196" y="2277869"/>
                </a:cubicBezTo>
                <a:cubicBezTo>
                  <a:pt x="12513991" y="2363362"/>
                  <a:pt x="12774186" y="2489743"/>
                  <a:pt x="12874547" y="2567801"/>
                </a:cubicBezTo>
                <a:cubicBezTo>
                  <a:pt x="12974908" y="2645859"/>
                  <a:pt x="12948889" y="2701615"/>
                  <a:pt x="13008362" y="2746220"/>
                </a:cubicBezTo>
                <a:cubicBezTo>
                  <a:pt x="13067835" y="2790825"/>
                  <a:pt x="13160762" y="2824279"/>
                  <a:pt x="13231386" y="2835430"/>
                </a:cubicBezTo>
                <a:cubicBezTo>
                  <a:pt x="13302010" y="2846581"/>
                  <a:pt x="13357767" y="2831712"/>
                  <a:pt x="13432108" y="2813127"/>
                </a:cubicBezTo>
                <a:cubicBezTo>
                  <a:pt x="13506449" y="2794542"/>
                  <a:pt x="13603094" y="2753654"/>
                  <a:pt x="13677435" y="2723918"/>
                </a:cubicBezTo>
                <a:cubicBezTo>
                  <a:pt x="13751776" y="2694182"/>
                  <a:pt x="13800099" y="2627274"/>
                  <a:pt x="13878157" y="2634708"/>
                </a:cubicBezTo>
                <a:cubicBezTo>
                  <a:pt x="13956216" y="2642142"/>
                  <a:pt x="14071445" y="2731352"/>
                  <a:pt x="14145786" y="2768523"/>
                </a:cubicBezTo>
                <a:cubicBezTo>
                  <a:pt x="14220128" y="2805694"/>
                  <a:pt x="14238713" y="2868883"/>
                  <a:pt x="14324206" y="2857732"/>
                </a:cubicBezTo>
                <a:cubicBezTo>
                  <a:pt x="14409699" y="2846581"/>
                  <a:pt x="14658742" y="2701615"/>
                  <a:pt x="14658742" y="2701615"/>
                </a:cubicBezTo>
                <a:cubicBezTo>
                  <a:pt x="14721932" y="2686747"/>
                  <a:pt x="14714498" y="2701616"/>
                  <a:pt x="14703347" y="2768523"/>
                </a:cubicBezTo>
                <a:cubicBezTo>
                  <a:pt x="14692196" y="2835430"/>
                  <a:pt x="14629006" y="2991547"/>
                  <a:pt x="14591835" y="3103059"/>
                </a:cubicBezTo>
                <a:cubicBezTo>
                  <a:pt x="14554664" y="3214571"/>
                  <a:pt x="14528645" y="3344669"/>
                  <a:pt x="14480323" y="3437596"/>
                </a:cubicBezTo>
                <a:cubicBezTo>
                  <a:pt x="14432001" y="3530523"/>
                  <a:pt x="14361376" y="3593713"/>
                  <a:pt x="14301903" y="3660620"/>
                </a:cubicBezTo>
                <a:cubicBezTo>
                  <a:pt x="14242430" y="3727527"/>
                  <a:pt x="14156938" y="3753547"/>
                  <a:pt x="14123484" y="3839040"/>
                </a:cubicBezTo>
                <a:cubicBezTo>
                  <a:pt x="14090030" y="3924533"/>
                  <a:pt x="14060293" y="4065781"/>
                  <a:pt x="14101181" y="4173576"/>
                </a:cubicBezTo>
                <a:cubicBezTo>
                  <a:pt x="14142069" y="4281371"/>
                  <a:pt x="14275884" y="4389166"/>
                  <a:pt x="14368811" y="4485810"/>
                </a:cubicBezTo>
                <a:cubicBezTo>
                  <a:pt x="14461738" y="4582454"/>
                  <a:pt x="14614137" y="4638211"/>
                  <a:pt x="14658742" y="4753440"/>
                </a:cubicBezTo>
                <a:cubicBezTo>
                  <a:pt x="14703347" y="4868669"/>
                  <a:pt x="14651308" y="5043372"/>
                  <a:pt x="14636440" y="5177186"/>
                </a:cubicBezTo>
                <a:cubicBezTo>
                  <a:pt x="14621572" y="5311000"/>
                  <a:pt x="14677328" y="4983898"/>
                  <a:pt x="14569533" y="5556327"/>
                </a:cubicBezTo>
              </a:path>
            </a:pathLst>
          </a:custGeom>
          <a:noFill/>
          <a:ln w="571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A68CB702-7AD5-0DA1-844E-3F7A24EE0ADA}"/>
              </a:ext>
            </a:extLst>
          </p:cNvPr>
          <p:cNvSpPr/>
          <p:nvPr/>
        </p:nvSpPr>
        <p:spPr>
          <a:xfrm>
            <a:off x="7439025" y="4743450"/>
            <a:ext cx="6800850" cy="4932685"/>
          </a:xfrm>
          <a:custGeom>
            <a:avLst/>
            <a:gdLst>
              <a:gd name="connsiteX0" fmla="*/ 0 w 6800850"/>
              <a:gd name="connsiteY0" fmla="*/ 0 h 4932685"/>
              <a:gd name="connsiteX1" fmla="*/ 409575 w 6800850"/>
              <a:gd name="connsiteY1" fmla="*/ 390525 h 4932685"/>
              <a:gd name="connsiteX2" fmla="*/ 1019175 w 6800850"/>
              <a:gd name="connsiteY2" fmla="*/ 895350 h 4932685"/>
              <a:gd name="connsiteX3" fmla="*/ 1581150 w 6800850"/>
              <a:gd name="connsiteY3" fmla="*/ 1295400 h 4932685"/>
              <a:gd name="connsiteX4" fmla="*/ 2209800 w 6800850"/>
              <a:gd name="connsiteY4" fmla="*/ 2362200 h 4932685"/>
              <a:gd name="connsiteX5" fmla="*/ 2790825 w 6800850"/>
              <a:gd name="connsiteY5" fmla="*/ 3228975 h 4932685"/>
              <a:gd name="connsiteX6" fmla="*/ 4048125 w 6800850"/>
              <a:gd name="connsiteY6" fmla="*/ 3933825 h 4932685"/>
              <a:gd name="connsiteX7" fmla="*/ 5676900 w 6800850"/>
              <a:gd name="connsiteY7" fmla="*/ 4495800 h 4932685"/>
              <a:gd name="connsiteX8" fmla="*/ 6562725 w 6800850"/>
              <a:gd name="connsiteY8" fmla="*/ 4819650 h 4932685"/>
              <a:gd name="connsiteX9" fmla="*/ 6800850 w 6800850"/>
              <a:gd name="connsiteY9" fmla="*/ 4924425 h 493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00850" h="4932685">
                <a:moveTo>
                  <a:pt x="0" y="0"/>
                </a:moveTo>
                <a:cubicBezTo>
                  <a:pt x="119856" y="120650"/>
                  <a:pt x="239713" y="241300"/>
                  <a:pt x="409575" y="390525"/>
                </a:cubicBezTo>
                <a:cubicBezTo>
                  <a:pt x="579438" y="539750"/>
                  <a:pt x="823913" y="744538"/>
                  <a:pt x="1019175" y="895350"/>
                </a:cubicBezTo>
                <a:cubicBezTo>
                  <a:pt x="1214437" y="1046162"/>
                  <a:pt x="1382713" y="1050925"/>
                  <a:pt x="1581150" y="1295400"/>
                </a:cubicBezTo>
                <a:cubicBezTo>
                  <a:pt x="1779587" y="1539875"/>
                  <a:pt x="2008188" y="2039938"/>
                  <a:pt x="2209800" y="2362200"/>
                </a:cubicBezTo>
                <a:cubicBezTo>
                  <a:pt x="2411412" y="2684462"/>
                  <a:pt x="2484438" y="2967038"/>
                  <a:pt x="2790825" y="3228975"/>
                </a:cubicBezTo>
                <a:cubicBezTo>
                  <a:pt x="3097213" y="3490913"/>
                  <a:pt x="3567113" y="3722688"/>
                  <a:pt x="4048125" y="3933825"/>
                </a:cubicBezTo>
                <a:cubicBezTo>
                  <a:pt x="4529137" y="4144962"/>
                  <a:pt x="5676900" y="4495800"/>
                  <a:pt x="5676900" y="4495800"/>
                </a:cubicBezTo>
                <a:cubicBezTo>
                  <a:pt x="6096000" y="4643438"/>
                  <a:pt x="6375400" y="4748213"/>
                  <a:pt x="6562725" y="4819650"/>
                </a:cubicBezTo>
                <a:cubicBezTo>
                  <a:pt x="6750050" y="4891087"/>
                  <a:pt x="6683375" y="4956175"/>
                  <a:pt x="6800850" y="4924425"/>
                </a:cubicBezTo>
              </a:path>
            </a:pathLst>
          </a:custGeom>
          <a:noFill/>
          <a:ln w="571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433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365304-8EEA-1BA9-2E08-A009688C1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B454A76E-E0DE-568C-DEAC-A48BEB621EEB}"/>
              </a:ext>
            </a:extLst>
          </p:cNvPr>
          <p:cNvSpPr/>
          <p:nvPr/>
        </p:nvSpPr>
        <p:spPr>
          <a:xfrm>
            <a:off x="6177561" y="-1"/>
            <a:ext cx="15593663" cy="13716000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CECA1C0A-6FC8-F4DE-7448-888699C18509}"/>
              </a:ext>
            </a:extLst>
          </p:cNvPr>
          <p:cNvSpPr txBox="1"/>
          <p:nvPr/>
        </p:nvSpPr>
        <p:spPr>
          <a:xfrm>
            <a:off x="1161677" y="566911"/>
            <a:ext cx="9807948" cy="837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0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SAVA – ZELENO-PL</a:t>
            </a:r>
            <a:r>
              <a:rPr lang="hr-HR" sz="4000" b="1" dirty="0">
                <a:solidFill>
                  <a:schemeClr val="bg2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AVI PARK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823AE11-7E70-ACBC-543F-605BADF37FCA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48A97B07-CAA0-EF53-D340-CF6CE1ED63CC}"/>
              </a:ext>
            </a:extLst>
          </p:cNvPr>
          <p:cNvSpPr txBox="1"/>
          <p:nvPr/>
        </p:nvSpPr>
        <p:spPr>
          <a:xfrm>
            <a:off x="1161678" y="2581899"/>
            <a:ext cx="5015883" cy="7234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Primjeri u Europi</a:t>
            </a:r>
          </a:p>
          <a:p>
            <a:pPr>
              <a:lnSpc>
                <a:spcPct val="150000"/>
              </a:lnSpc>
            </a:pPr>
            <a:endParaRPr lang="hr-HR" sz="32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Pariz – cca 12,5 ha urbanih šuma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hr-HR" sz="28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hr-HR" sz="28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hr-HR" sz="28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hr-HR" sz="28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endParaRPr lang="hr-HR" sz="28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London – najveća urbana šuma na svijetu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040D418-4DEC-87FF-87B3-D3E23AE55C3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8287" r="6124" b="7317"/>
          <a:stretch/>
        </p:blipFill>
        <p:spPr>
          <a:xfrm>
            <a:off x="6377586" y="2274426"/>
            <a:ext cx="7907152" cy="488581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A66DD9-6B33-0DDD-61BE-FCADF1B481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6"/>
          <a:stretch/>
        </p:blipFill>
        <p:spPr>
          <a:xfrm>
            <a:off x="14608381" y="2209800"/>
            <a:ext cx="6839199" cy="4941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9B2FF7-D3FF-DF1D-A8E2-40044191E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38" y="8233080"/>
            <a:ext cx="7848600" cy="4410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AACC4E-5CEC-5293-C591-FDF388216778}"/>
              </a:ext>
            </a:extLst>
          </p:cNvPr>
          <p:cNvSpPr txBox="1"/>
          <p:nvPr/>
        </p:nvSpPr>
        <p:spPr>
          <a:xfrm>
            <a:off x="6377586" y="7160237"/>
            <a:ext cx="790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2"/>
                </a:solidFill>
              </a:rPr>
              <a:t>Place de </a:t>
            </a:r>
            <a:r>
              <a:rPr lang="hr-HR" dirty="0" err="1">
                <a:solidFill>
                  <a:schemeClr val="bg2"/>
                </a:solidFill>
              </a:rPr>
              <a:t>Catalogne</a:t>
            </a:r>
            <a:r>
              <a:rPr lang="hr-HR" dirty="0">
                <a:solidFill>
                  <a:schemeClr val="bg2"/>
                </a:solidFill>
              </a:rPr>
              <a:t>, Pariz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69A13C-4A05-E196-2AE4-95BD2BE1AB4E}"/>
              </a:ext>
            </a:extLst>
          </p:cNvPr>
          <p:cNvSpPr txBox="1"/>
          <p:nvPr/>
        </p:nvSpPr>
        <p:spPr>
          <a:xfrm>
            <a:off x="14789563" y="7276207"/>
            <a:ext cx="790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bg2"/>
                </a:solidFill>
              </a:rPr>
              <a:t>Bois</a:t>
            </a:r>
            <a:r>
              <a:rPr lang="hr-HR" dirty="0">
                <a:solidFill>
                  <a:schemeClr val="bg2"/>
                </a:solidFill>
              </a:rPr>
              <a:t> de </a:t>
            </a:r>
            <a:r>
              <a:rPr lang="hr-HR" dirty="0" err="1">
                <a:solidFill>
                  <a:schemeClr val="bg2"/>
                </a:solidFill>
              </a:rPr>
              <a:t>Charonne</a:t>
            </a:r>
            <a:r>
              <a:rPr lang="hr-HR" dirty="0">
                <a:solidFill>
                  <a:schemeClr val="bg2"/>
                </a:solidFill>
              </a:rPr>
              <a:t>, Pariz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A14888-B6E0-FF17-AEE3-39636406819A}"/>
              </a:ext>
            </a:extLst>
          </p:cNvPr>
          <p:cNvSpPr txBox="1"/>
          <p:nvPr/>
        </p:nvSpPr>
        <p:spPr>
          <a:xfrm>
            <a:off x="6442144" y="12880837"/>
            <a:ext cx="790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2"/>
                </a:solidFill>
              </a:rPr>
              <a:t>Gradska vijećnica, Pariz</a:t>
            </a:r>
          </a:p>
        </p:txBody>
      </p:sp>
    </p:spTree>
    <p:extLst>
      <p:ext uri="{BB962C8B-B14F-4D97-AF65-F5344CB8AC3E}">
        <p14:creationId xmlns:p14="http://schemas.microsoft.com/office/powerpoint/2010/main" val="341006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06EE28-ACE0-F7A1-AFB0-6CF773EA6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76163DBA-1CAA-564B-E1A9-9B087AD9FDA4}"/>
              </a:ext>
            </a:extLst>
          </p:cNvPr>
          <p:cNvSpPr/>
          <p:nvPr/>
        </p:nvSpPr>
        <p:spPr>
          <a:xfrm>
            <a:off x="6177561" y="-1"/>
            <a:ext cx="15593663" cy="13716000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30686362-B0DF-B8DE-AF3D-9A4D39AA75E4}"/>
              </a:ext>
            </a:extLst>
          </p:cNvPr>
          <p:cNvSpPr txBox="1"/>
          <p:nvPr/>
        </p:nvSpPr>
        <p:spPr>
          <a:xfrm>
            <a:off x="1161677" y="566911"/>
            <a:ext cx="9807948" cy="837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0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SAVA – ZELENO-PL</a:t>
            </a:r>
            <a:r>
              <a:rPr lang="hr-HR" sz="4000" b="1" dirty="0">
                <a:solidFill>
                  <a:schemeClr val="bg2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AVI PARK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7F27B75-55E3-1635-09F2-7E01F6E032AD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7DA03D5D-5362-64C7-3921-052CF91B8FA1}"/>
              </a:ext>
            </a:extLst>
          </p:cNvPr>
          <p:cNvSpPr txBox="1"/>
          <p:nvPr/>
        </p:nvSpPr>
        <p:spPr>
          <a:xfrm>
            <a:off x="1161678" y="2581899"/>
            <a:ext cx="5015883" cy="5572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Pošumljavanje </a:t>
            </a:r>
            <a:r>
              <a:rPr lang="hr-HR" sz="3200" b="1" dirty="0" err="1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inundacije</a:t>
            </a:r>
            <a:r>
              <a:rPr lang="hr-HR" sz="32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 rijeke Save od </a:t>
            </a:r>
            <a:r>
              <a:rPr lang="hr-HR" sz="3200" b="1" dirty="0" err="1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Jankomirskog</a:t>
            </a:r>
            <a:r>
              <a:rPr lang="hr-HR" sz="32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 do Domovinskog mosta</a:t>
            </a:r>
          </a:p>
          <a:p>
            <a:pPr>
              <a:lnSpc>
                <a:spcPct val="150000"/>
              </a:lnSpc>
            </a:pPr>
            <a:endParaRPr lang="hr-HR" sz="3200" dirty="0">
              <a:solidFill>
                <a:srgbClr val="031634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Površina cca 400 ha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Sadnja oko 400.000 stabala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1059EEFC-2BD2-85CD-847F-FDFDCF77605C}"/>
              </a:ext>
            </a:extLst>
          </p:cNvPr>
          <p:cNvSpPr txBox="1"/>
          <p:nvPr/>
        </p:nvSpPr>
        <p:spPr>
          <a:xfrm>
            <a:off x="926232" y="10148382"/>
            <a:ext cx="5486773" cy="1971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LEGENDA: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Urbana šuma Zagreba – </a:t>
            </a:r>
            <a:r>
              <a:rPr lang="hr-HR" sz="2800" dirty="0" err="1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inundacija</a:t>
            </a:r>
            <a:r>
              <a:rPr lang="hr-HR" sz="2800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 rijeke Save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0089C8-AA81-D1E0-AB6C-3C233E241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61" y="1949314"/>
            <a:ext cx="18200089" cy="107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6D11F8-51F8-C435-1D81-7B3E1811C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A798B426-D6A1-B5FC-F36A-648FA7BC6984}"/>
              </a:ext>
            </a:extLst>
          </p:cNvPr>
          <p:cNvSpPr/>
          <p:nvPr/>
        </p:nvSpPr>
        <p:spPr>
          <a:xfrm>
            <a:off x="6177561" y="-1"/>
            <a:ext cx="16251098" cy="13716000"/>
          </a:xfrm>
          <a:prstGeom prst="rect">
            <a:avLst/>
          </a:prstGeom>
          <a:solidFill>
            <a:srgbClr val="0316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362F297-73EF-B476-DAEC-5B9D3B6BD93B}"/>
              </a:ext>
            </a:extLst>
          </p:cNvPr>
          <p:cNvSpPr txBox="1"/>
          <p:nvPr/>
        </p:nvSpPr>
        <p:spPr>
          <a:xfrm>
            <a:off x="1161677" y="566911"/>
            <a:ext cx="9807948" cy="837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4000" b="1" dirty="0">
                <a:solidFill>
                  <a:srgbClr val="031634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SAVA – ZELENO-PL</a:t>
            </a:r>
            <a:r>
              <a:rPr lang="hr-HR" sz="4000" b="1" dirty="0">
                <a:solidFill>
                  <a:schemeClr val="bg2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AVI PARK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7F4702C-6ECD-B5DB-1745-5D9AD3E41718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F31A4-ED3C-18C4-82E9-8C9BE554DB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r="44309" b="38170"/>
          <a:stretch/>
        </p:blipFill>
        <p:spPr>
          <a:xfrm>
            <a:off x="5330825" y="1971616"/>
            <a:ext cx="17097834" cy="11177472"/>
          </a:xfrm>
          <a:prstGeom prst="rect">
            <a:avLst/>
          </a:prstGeom>
        </p:spPr>
      </p:pic>
      <p:pic>
        <p:nvPicPr>
          <p:cNvPr id="14" name="Picture 13" descr="A road with trees and a body of water&#10;&#10;AI-generated content may be incorrect.">
            <a:extLst>
              <a:ext uri="{FF2B5EF4-FFF2-40B4-BE49-F238E27FC236}">
                <a16:creationId xmlns:a16="http://schemas.microsoft.com/office/drawing/2014/main" id="{A6562E9C-A6D6-2C0C-31D2-86E60908F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7"/>
          <a:stretch/>
        </p:blipFill>
        <p:spPr>
          <a:xfrm>
            <a:off x="463995" y="1971616"/>
            <a:ext cx="6792888" cy="11177473"/>
          </a:xfrm>
          <a:prstGeom prst="rect">
            <a:avLst/>
          </a:prstGeom>
        </p:spPr>
      </p:pic>
      <p:pic>
        <p:nvPicPr>
          <p:cNvPr id="17" name="Picture 16" descr="A bridge over water with people walking on it&#10;&#10;AI-generated content may be incorrect.">
            <a:extLst>
              <a:ext uri="{FF2B5EF4-FFF2-40B4-BE49-F238E27FC236}">
                <a16:creationId xmlns:a16="http://schemas.microsoft.com/office/drawing/2014/main" id="{56166933-3C70-5AB1-B70F-50B09957D6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720" y="8270373"/>
            <a:ext cx="4034533" cy="4878715"/>
          </a:xfrm>
          <a:prstGeom prst="rect">
            <a:avLst/>
          </a:prstGeom>
        </p:spPr>
      </p:pic>
      <p:pic>
        <p:nvPicPr>
          <p:cNvPr id="19" name="Picture 18" descr="A bridge over a river with people walking on it&#10;&#10;AI-generated content may be incorrect.">
            <a:extLst>
              <a:ext uri="{FF2B5EF4-FFF2-40B4-BE49-F238E27FC236}">
                <a16:creationId xmlns:a16="http://schemas.microsoft.com/office/drawing/2014/main" id="{E79825AC-E4FD-122E-E7CA-725DE2DBFB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29" y="8270374"/>
            <a:ext cx="4878715" cy="4878715"/>
          </a:xfrm>
          <a:prstGeom prst="rect">
            <a:avLst/>
          </a:prstGeom>
        </p:spPr>
      </p:pic>
      <p:pic>
        <p:nvPicPr>
          <p:cNvPr id="21" name="Picture 20" descr="A bridge over a river&#10;&#10;AI-generated content may be incorrect.">
            <a:extLst>
              <a:ext uri="{FF2B5EF4-FFF2-40B4-BE49-F238E27FC236}">
                <a16:creationId xmlns:a16="http://schemas.microsoft.com/office/drawing/2014/main" id="{7ED16AE5-0C9B-CECC-3D42-EB8AC412DD6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944" y="8270374"/>
            <a:ext cx="4878715" cy="48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D534F-9FA4-6994-45F1-65D8ED095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like 16">
            <a:extLst>
              <a:ext uri="{FF2B5EF4-FFF2-40B4-BE49-F238E27FC236}">
                <a16:creationId xmlns:a16="http://schemas.microsoft.com/office/drawing/2014/main" id="{3378800E-0ABD-4AAA-017F-001B8D14E6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0" y="-635569"/>
            <a:ext cx="24363030" cy="17227476"/>
          </a:xfrm>
          <a:prstGeom prst="rect">
            <a:avLst/>
          </a:prstGeom>
          <a:blipFill dpi="0" rotWithShape="1"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000"/>
                      </a14:imgEffect>
                      <a14:imgEffect>
                        <a14:saturation sa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1B7E50F3-9209-056C-6616-B7E5DEEE2AD2}"/>
              </a:ext>
            </a:extLst>
          </p:cNvPr>
          <p:cNvSpPr/>
          <p:nvPr/>
        </p:nvSpPr>
        <p:spPr>
          <a:xfrm>
            <a:off x="-5220" y="0"/>
            <a:ext cx="24377651" cy="13716000"/>
          </a:xfrm>
          <a:prstGeom prst="rect">
            <a:avLst/>
          </a:prstGeom>
          <a:solidFill>
            <a:srgbClr val="033649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en-US" dirty="0">
              <a:latin typeface="Lato Light" charset="0"/>
              <a:cs typeface="Lato Light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89C43D9-98C6-5D83-6565-54BCD8D38119}"/>
              </a:ext>
            </a:extLst>
          </p:cNvPr>
          <p:cNvSpPr txBox="1"/>
          <p:nvPr/>
        </p:nvSpPr>
        <p:spPr>
          <a:xfrm>
            <a:off x="9370982" y="5639396"/>
            <a:ext cx="5625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4400" b="0" dirty="0">
                <a:solidFill>
                  <a:srgbClr val="CDB380"/>
                </a:solidFill>
                <a:latin typeface="+mj-lt"/>
              </a:rPr>
              <a:t>HVALA NA PAŽNJI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81C4358-300C-41C2-2E56-B83CA4CFD231}"/>
              </a:ext>
            </a:extLst>
          </p:cNvPr>
          <p:cNvSpPr txBox="1"/>
          <p:nvPr/>
        </p:nvSpPr>
        <p:spPr>
          <a:xfrm>
            <a:off x="8404540" y="7475467"/>
            <a:ext cx="7558158" cy="1056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spc="600" dirty="0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Jelena Luketa Knez, dipl.ing.arh.</a:t>
            </a:r>
          </a:p>
          <a:p>
            <a:pPr algn="ctr">
              <a:lnSpc>
                <a:spcPct val="150000"/>
              </a:lnSpc>
            </a:pPr>
            <a:r>
              <a:rPr lang="hr-HR" sz="2400" spc="600" dirty="0">
                <a:solidFill>
                  <a:schemeClr val="bg1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Ivana Kralj, mag.ing.prosp.arch.</a:t>
            </a:r>
            <a:endParaRPr lang="en-US" sz="2400" spc="600" dirty="0">
              <a:solidFill>
                <a:schemeClr val="bg1"/>
              </a:solidFill>
              <a:latin typeface="HK Nova Medium" panose="00000600000000000000" pitchFamily="2" charset="0"/>
              <a:ea typeface="Lato" charset="0"/>
              <a:cs typeface="Lato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6C76C40-296C-580D-1780-FF0F959A5161}"/>
              </a:ext>
            </a:extLst>
          </p:cNvPr>
          <p:cNvSpPr/>
          <p:nvPr/>
        </p:nvSpPr>
        <p:spPr>
          <a:xfrm>
            <a:off x="6089195" y="11428818"/>
            <a:ext cx="12188825" cy="11490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hr-HR" sz="2400" spc="600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  <a:p>
            <a:pPr algn="ctr">
              <a:lnSpc>
                <a:spcPct val="150000"/>
              </a:lnSpc>
            </a:pPr>
            <a:r>
              <a:rPr lang="hr-HR" sz="2400" spc="600" dirty="0">
                <a:solidFill>
                  <a:schemeClr val="bg1"/>
                </a:solidFill>
                <a:latin typeface="HK Nova Medium" panose="00000600000000000000" pitchFamily="2" charset="0"/>
                <a:ea typeface="Montserrat Medium" charset="0"/>
                <a:cs typeface="Montserrat Medium" charset="0"/>
              </a:rPr>
              <a:t>ZAGREB, 03.04.2025.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05F339C4-8456-C1A9-4765-75E9A50FD35A}"/>
              </a:ext>
            </a:extLst>
          </p:cNvPr>
          <p:cNvSpPr/>
          <p:nvPr/>
        </p:nvSpPr>
        <p:spPr>
          <a:xfrm>
            <a:off x="3170235" y="7241845"/>
            <a:ext cx="18026743" cy="120703"/>
          </a:xfrm>
          <a:prstGeom prst="rect">
            <a:avLst/>
          </a:prstGeom>
          <a:solidFill>
            <a:srgbClr val="031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E4F92B7C-59E4-5A9C-2EFD-94DA77168914}"/>
              </a:ext>
            </a:extLst>
          </p:cNvPr>
          <p:cNvSpPr/>
          <p:nvPr/>
        </p:nvSpPr>
        <p:spPr>
          <a:xfrm>
            <a:off x="9497058" y="12739446"/>
            <a:ext cx="5383533" cy="120703"/>
          </a:xfrm>
          <a:prstGeom prst="rect">
            <a:avLst/>
          </a:prstGeom>
          <a:solidFill>
            <a:srgbClr val="031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31E9307-CAEA-5E3D-4875-501125C55B4E}"/>
              </a:ext>
            </a:extLst>
          </p:cNvPr>
          <p:cNvSpPr/>
          <p:nvPr/>
        </p:nvSpPr>
        <p:spPr>
          <a:xfrm>
            <a:off x="-5220" y="566911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3E40DC5F-0653-F159-ECE8-4455FC9FE3EA}"/>
              </a:ext>
            </a:extLst>
          </p:cNvPr>
          <p:cNvSpPr txBox="1"/>
          <p:nvPr/>
        </p:nvSpPr>
        <p:spPr>
          <a:xfrm>
            <a:off x="1161677" y="683899"/>
            <a:ext cx="5015883" cy="1408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3200" b="1" spc="600" dirty="0">
                <a:solidFill>
                  <a:srgbClr val="E8DDCB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03. TRAVANJ</a:t>
            </a:r>
          </a:p>
          <a:p>
            <a:pPr>
              <a:lnSpc>
                <a:spcPct val="150000"/>
              </a:lnSpc>
            </a:pPr>
            <a:r>
              <a:rPr lang="hr-HR" sz="3200" b="1" spc="600" dirty="0">
                <a:solidFill>
                  <a:srgbClr val="E8DDCB"/>
                </a:solidFill>
                <a:latin typeface="HK Nova Medium" panose="00000600000000000000" pitchFamily="2" charset="0"/>
                <a:ea typeface="Lato" charset="0"/>
                <a:cs typeface="Lato" charset="0"/>
              </a:rPr>
              <a:t>2025</a:t>
            </a: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id="{8FAB4196-453B-4ECF-9AF2-C9F3931D3FF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517525" cy="539750"/>
            <a:chOff x="705" y="1075"/>
            <a:chExt cx="997" cy="1042"/>
          </a:xfrm>
        </p:grpSpPr>
      </p:grpSp>
      <p:graphicFrame>
        <p:nvGraphicFramePr>
          <p:cNvPr id="30" name="Tablica 5">
            <a:extLst>
              <a:ext uri="{FF2B5EF4-FFF2-40B4-BE49-F238E27FC236}">
                <a16:creationId xmlns:a16="http://schemas.microsoft.com/office/drawing/2014/main" id="{9A0E9829-089A-53F2-3733-682D3F4A368F}"/>
              </a:ext>
            </a:extLst>
          </p:cNvPr>
          <p:cNvGraphicFramePr>
            <a:graphicFrameLocks noGrp="1"/>
          </p:cNvGraphicFramePr>
          <p:nvPr/>
        </p:nvGraphicFramePr>
        <p:xfrm>
          <a:off x="1165830" y="11773396"/>
          <a:ext cx="449784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923">
                  <a:extLst>
                    <a:ext uri="{9D8B030D-6E8A-4147-A177-3AD203B41FA5}">
                      <a16:colId xmlns:a16="http://schemas.microsoft.com/office/drawing/2014/main" val="1362724679"/>
                    </a:ext>
                  </a:extLst>
                </a:gridCol>
                <a:gridCol w="2248923">
                  <a:extLst>
                    <a:ext uri="{9D8B030D-6E8A-4147-A177-3AD203B41FA5}">
                      <a16:colId xmlns:a16="http://schemas.microsoft.com/office/drawing/2014/main" val="192377166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hr-HR" sz="1200" b="0" dirty="0">
                          <a:solidFill>
                            <a:srgbClr val="CDB380"/>
                          </a:solidFill>
                          <a:latin typeface="+mj-lt"/>
                        </a:rPr>
                        <a:t>KONCEPT BUDUĆEG RAZVOJA GRADA ZAGREBA I OKOLICE UZ RIJEKU SAVU I KANAL SAVA-SAVA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55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171" marR="0" lvl="1" indent="0" algn="l" defTabSz="1828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dirty="0" err="1">
                          <a:solidFill>
                            <a:srgbClr val="CDB3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Jurcon</a:t>
                      </a:r>
                      <a:r>
                        <a:rPr lang="hr-HR" sz="1200" kern="1200" dirty="0">
                          <a:solidFill>
                            <a:srgbClr val="CDB38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Projekt</a:t>
                      </a:r>
                    </a:p>
                    <a:p>
                      <a:pPr lvl="1"/>
                      <a:endParaRPr lang="hr-HR" sz="1200" kern="1200" dirty="0">
                        <a:solidFill>
                          <a:srgbClr val="CDB38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  <a:tabLst>
                          <a:tab pos="2865755" algn="ctr"/>
                          <a:tab pos="5731510" algn="r"/>
                        </a:tabLst>
                      </a:pPr>
                      <a:endParaRPr lang="hr-HR" sz="1200" dirty="0">
                        <a:solidFill>
                          <a:srgbClr val="CDB38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04248"/>
                  </a:ext>
                </a:extLst>
              </a:tr>
            </a:tbl>
          </a:graphicData>
        </a:graphic>
      </p:graphicFrame>
      <p:pic>
        <p:nvPicPr>
          <p:cNvPr id="39" name="Picture 49">
            <a:extLst>
              <a:ext uri="{FF2B5EF4-FFF2-40B4-BE49-F238E27FC236}">
                <a16:creationId xmlns:a16="http://schemas.microsoft.com/office/drawing/2014/main" id="{A4421925-909A-89AD-67E7-E355038131F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2127" y="12307249"/>
            <a:ext cx="798477" cy="552900"/>
          </a:xfrm>
          <a:prstGeom prst="rect">
            <a:avLst/>
          </a:prstGeom>
        </p:spPr>
      </p:pic>
      <p:sp>
        <p:nvSpPr>
          <p:cNvPr id="40" name="Rectangle 9">
            <a:extLst>
              <a:ext uri="{FF2B5EF4-FFF2-40B4-BE49-F238E27FC236}">
                <a16:creationId xmlns:a16="http://schemas.microsoft.com/office/drawing/2014/main" id="{B90C29C1-BC98-FCEA-0530-8C29FFEC2E44}"/>
              </a:ext>
            </a:extLst>
          </p:cNvPr>
          <p:cNvSpPr/>
          <p:nvPr/>
        </p:nvSpPr>
        <p:spPr>
          <a:xfrm>
            <a:off x="7310" y="11683472"/>
            <a:ext cx="611645" cy="1642889"/>
          </a:xfrm>
          <a:prstGeom prst="rect">
            <a:avLst/>
          </a:prstGeom>
          <a:solidFill>
            <a:srgbClr val="CDB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0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Prilagođeno 1">
      <a:dk1>
        <a:srgbClr val="031634"/>
      </a:dk1>
      <a:lt1>
        <a:srgbClr val="E8DDCB"/>
      </a:lt1>
      <a:dk2>
        <a:srgbClr val="033649"/>
      </a:dk2>
      <a:lt2>
        <a:srgbClr val="FFFFFF"/>
      </a:lt2>
      <a:accent1>
        <a:srgbClr val="031634"/>
      </a:accent1>
      <a:accent2>
        <a:srgbClr val="033649"/>
      </a:accent2>
      <a:accent3>
        <a:srgbClr val="036564"/>
      </a:accent3>
      <a:accent4>
        <a:srgbClr val="CDB380"/>
      </a:accent4>
      <a:accent5>
        <a:srgbClr val="E8DDCB"/>
      </a:accent5>
      <a:accent6>
        <a:srgbClr val="F6F1EA"/>
      </a:accent6>
      <a:hlink>
        <a:srgbClr val="F33B48"/>
      </a:hlink>
      <a:folHlink>
        <a:srgbClr val="FFC000"/>
      </a:folHlink>
    </a:clrScheme>
    <a:fontScheme name="JP - HK">
      <a:majorFont>
        <a:latin typeface="HK Nova Medium"/>
        <a:ea typeface=""/>
        <a:cs typeface=""/>
      </a:majorFont>
      <a:minorFont>
        <a:latin typeface="HK Nova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1C6299-BA6F-49AD-BA05-13BB531528AD}">
  <we:reference id="wa104178141" version="4.3.3.0" store="hr-HR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A6BE061ED12140B0689108ECD50FC0" ma:contentTypeVersion="11" ma:contentTypeDescription="Create a new document." ma:contentTypeScope="" ma:versionID="02b15cd28b23e71209fd952e1aa3767c">
  <xsd:schema xmlns:xsd="http://www.w3.org/2001/XMLSchema" xmlns:xs="http://www.w3.org/2001/XMLSchema" xmlns:p="http://schemas.microsoft.com/office/2006/metadata/properties" xmlns:ns3="23c0da72-e48f-4503-bb6f-dce830d08e77" xmlns:ns4="1f831f25-add5-424b-83f3-cb55a53e0134" targetNamespace="http://schemas.microsoft.com/office/2006/metadata/properties" ma:root="true" ma:fieldsID="7a789047805b7995dbb16cd567ade186" ns3:_="" ns4:_="">
    <xsd:import namespace="23c0da72-e48f-4503-bb6f-dce830d08e77"/>
    <xsd:import namespace="1f831f25-add5-424b-83f3-cb55a53e01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0da72-e48f-4503-bb6f-dce830d08e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31f25-add5-424b-83f3-cb55a53e013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E85A1F-11EF-4212-9898-3269EDD5B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c0da72-e48f-4503-bb6f-dce830d08e77"/>
    <ds:schemaRef ds:uri="1f831f25-add5-424b-83f3-cb55a53e0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82AC07-4A9B-42F8-892C-98095FF0B7A5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1f831f25-add5-424b-83f3-cb55a53e0134"/>
    <ds:schemaRef ds:uri="23c0da72-e48f-4503-bb6f-dce830d08e7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6E725A8-15A3-4B32-B2C1-6CFA1A55DE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33573</TotalTime>
  <Words>736</Words>
  <Application>Microsoft Office PowerPoint</Application>
  <PresentationFormat>Prilagođeno</PresentationFormat>
  <Paragraphs>84</Paragraphs>
  <Slides>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HK Nova Medium</vt:lpstr>
      <vt:lpstr>Source Sans Pro Light</vt:lpstr>
      <vt:lpstr>Arial</vt:lpstr>
      <vt:lpstr>Lato Light</vt:lpstr>
      <vt:lpstr>Calibri</vt:lpstr>
      <vt:lpstr>Lucida Grande</vt:lpstr>
      <vt:lpstr>Montserrat Medium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JP_SAVA</dc:title>
  <dc:subject/>
  <dc:creator>Jurcon projekt</dc:creator>
  <cp:keywords/>
  <dc:description/>
  <cp:lastModifiedBy>Jelena Luketa Knez</cp:lastModifiedBy>
  <cp:revision>6384</cp:revision>
  <dcterms:created xsi:type="dcterms:W3CDTF">2014-11-12T21:47:38Z</dcterms:created>
  <dcterms:modified xsi:type="dcterms:W3CDTF">2025-04-10T08:27:49Z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0x01010052A6BE061ED12140B0689108ECD50FC0</vt:lpwstr>
  </property>
</Properties>
</file>