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66" r:id="rId4"/>
  </p:sldMasterIdLst>
  <p:notesMasterIdLst>
    <p:notesMasterId r:id="rId11"/>
  </p:notesMasterIdLst>
  <p:handoutMasterIdLst>
    <p:handoutMasterId r:id="rId12"/>
  </p:handoutMasterIdLst>
  <p:sldIdLst>
    <p:sldId id="2570" r:id="rId5"/>
    <p:sldId id="2594" r:id="rId6"/>
    <p:sldId id="2608" r:id="rId7"/>
    <p:sldId id="2607" r:id="rId8"/>
    <p:sldId id="2613" r:id="rId9"/>
    <p:sldId id="2606" r:id="rId10"/>
  </p:sldIdLst>
  <p:sldSz cx="24377650" cy="13716000"/>
  <p:notesSz cx="6858000" cy="9144000"/>
  <p:embeddedFontLst>
    <p:embeddedFont>
      <p:font typeface="HK Nova Medium" panose="020B0604020202020204" charset="0"/>
      <p:regular r:id="rId13"/>
    </p:embeddedFont>
    <p:embeddedFont>
      <p:font typeface="Lato Light" panose="020F0502020204030203" pitchFamily="34" charset="0"/>
      <p:regular r:id="rId14"/>
      <p:italic r:id="rId15"/>
    </p:embeddedFont>
    <p:embeddedFont>
      <p:font typeface="Montserrat Medium" panose="00000600000000000000" pitchFamily="2" charset="0"/>
      <p:regular r:id="rId16"/>
      <p:italic r:id="rId17"/>
    </p:embeddedFont>
    <p:embeddedFont>
      <p:font typeface="Source Sans Pro Light" panose="020B0403030403020204" pitchFamily="34" charset="0"/>
      <p:regular r:id="rId18"/>
      <p:italic r:id="rId19"/>
    </p:embeddedFont>
  </p:embeddedFontLst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638747-4A86-44EC-A7C7-B2A7DE3B003D}">
          <p14:sldIdLst>
            <p14:sldId id="2570"/>
            <p14:sldId id="2594"/>
            <p14:sldId id="2608"/>
            <p14:sldId id="2607"/>
            <p14:sldId id="2613"/>
            <p14:sldId id="2606"/>
          </p14:sldIdLst>
        </p14:section>
        <p14:section name="Untitled Section" id="{E5149352-1BC3-4CD5-824B-BF2E844D994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DB380"/>
    <a:srgbClr val="031634"/>
    <a:srgbClr val="E8DDCB"/>
    <a:srgbClr val="033649"/>
    <a:srgbClr val="036564"/>
    <a:srgbClr val="4ECDC4"/>
    <a:srgbClr val="556270"/>
    <a:srgbClr val="C46158"/>
    <a:srgbClr val="8B9CE9"/>
    <a:srgbClr val="548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5220" autoAdjust="0"/>
  </p:normalViewPr>
  <p:slideViewPr>
    <p:cSldViewPr snapToObjects="1">
      <p:cViewPr varScale="1">
        <p:scale>
          <a:sx n="52" d="100"/>
          <a:sy n="52" d="100"/>
        </p:scale>
        <p:origin x="9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Luketa Knez" userId="bc471bea-0d2a-4d03-98d2-1244d9381815" providerId="ADAL" clId="{A66F15BB-6AD9-460A-821F-C4E2798EA388}"/>
    <pc:docChg chg="delSld modSection">
      <pc:chgData name="Jelena Luketa Knez" userId="bc471bea-0d2a-4d03-98d2-1244d9381815" providerId="ADAL" clId="{A66F15BB-6AD9-460A-821F-C4E2798EA388}" dt="2025-04-10T08:27:12.271" v="1" actId="47"/>
      <pc:docMkLst>
        <pc:docMk/>
      </pc:docMkLst>
      <pc:sldChg chg="del">
        <pc:chgData name="Jelena Luketa Knez" userId="bc471bea-0d2a-4d03-98d2-1244d9381815" providerId="ADAL" clId="{A66F15BB-6AD9-460A-821F-C4E2798EA388}" dt="2025-04-10T08:24:03.546" v="0" actId="2696"/>
        <pc:sldMkLst>
          <pc:docMk/>
          <pc:sldMk cId="1203106124" sldId="279"/>
        </pc:sldMkLst>
      </pc:sldChg>
      <pc:sldChg chg="del">
        <pc:chgData name="Jelena Luketa Knez" userId="bc471bea-0d2a-4d03-98d2-1244d9381815" providerId="ADAL" clId="{A66F15BB-6AD9-460A-821F-C4E2798EA388}" dt="2025-04-10T08:27:12.271" v="1" actId="47"/>
        <pc:sldMkLst>
          <pc:docMk/>
          <pc:sldMk cId="768304363" sldId="261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3EC1524A-E988-4791-90AB-10261BDB13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CC0FAA3-460D-4F32-A1D4-8901A36E14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680A698-0758-4220-99CC-49A23CD0A66D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DE3BE47-A386-4786-91F3-727882B313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hr-HR"/>
              <a:t>1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B7F0B5B-1C0B-4A0F-A902-B0ECDA3330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F1355BD-79E1-4D04-B2D5-6031A23611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2500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001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99E1C-A453-9EA4-D970-F9F090A5F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E093FA-0CBC-1967-4211-42EC460CD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4CD523-43CD-A2B4-4B24-095E91A4F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558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91F9973-9609-41AA-B763-20E92832D057}"/>
              </a:ext>
            </a:extLst>
          </p:cNvPr>
          <p:cNvSpPr/>
          <p:nvPr userDrawn="1"/>
        </p:nvSpPr>
        <p:spPr>
          <a:xfrm>
            <a:off x="717419" y="12632168"/>
            <a:ext cx="5029200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2872F62-3FE2-4123-ACC3-4AE3F5C9107A}"/>
              </a:ext>
            </a:extLst>
          </p:cNvPr>
          <p:cNvSpPr/>
          <p:nvPr userDrawn="1"/>
        </p:nvSpPr>
        <p:spPr>
          <a:xfrm>
            <a:off x="18631031" y="12632168"/>
            <a:ext cx="5029200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7850459"/>
            <a:ext cx="24377650" cy="586554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103D9DB-55EB-4019-B592-945F45F21680}"/>
              </a:ext>
            </a:extLst>
          </p:cNvPr>
          <p:cNvSpPr/>
          <p:nvPr userDrawn="1"/>
        </p:nvSpPr>
        <p:spPr>
          <a:xfrm>
            <a:off x="717419" y="12632168"/>
            <a:ext cx="5029200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4183A8C-8EBE-4C03-BC5E-DD6E5B46E8F2}"/>
              </a:ext>
            </a:extLst>
          </p:cNvPr>
          <p:cNvSpPr/>
          <p:nvPr userDrawn="1"/>
        </p:nvSpPr>
        <p:spPr>
          <a:xfrm>
            <a:off x="18631031" y="12632168"/>
            <a:ext cx="5029200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3657600"/>
            <a:ext cx="24377650" cy="693605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46019E-BEB5-43B3-A05E-D24A6A4AFCF1}"/>
              </a:ext>
            </a:extLst>
          </p:cNvPr>
          <p:cNvSpPr/>
          <p:nvPr userDrawn="1"/>
        </p:nvSpPr>
        <p:spPr>
          <a:xfrm>
            <a:off x="717419" y="12632168"/>
            <a:ext cx="5029200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E9BC192-51B1-42E1-8E3F-446546EFC03F}"/>
              </a:ext>
            </a:extLst>
          </p:cNvPr>
          <p:cNvSpPr/>
          <p:nvPr userDrawn="1"/>
        </p:nvSpPr>
        <p:spPr>
          <a:xfrm>
            <a:off x="18631031" y="12632168"/>
            <a:ext cx="5029200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2612478" y="644154"/>
            <a:ext cx="782782" cy="830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 b="0" i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 b="0" i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 b="0" i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2611070" y="799387"/>
            <a:ext cx="76359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+mj-lt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+mj-lt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6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4034" r:id="rId2"/>
    <p:sldLayoutId id="2147484016" r:id="rId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b="0" i="0" kern="1200">
          <a:solidFill>
            <a:schemeClr val="tx1"/>
          </a:solidFill>
          <a:latin typeface="+mj-lt"/>
          <a:ea typeface="Lato Light" charset="0"/>
          <a:cs typeface="Lato Light" charset="0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b="0" i="0" kern="1200">
          <a:solidFill>
            <a:schemeClr val="tx1"/>
          </a:solidFill>
          <a:latin typeface="+mj-lt"/>
          <a:ea typeface="Lato Light" charset="0"/>
          <a:cs typeface="Lato Light" charset="0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b="0" i="0" kern="1200">
          <a:solidFill>
            <a:schemeClr val="tx1"/>
          </a:solidFill>
          <a:latin typeface="+mj-lt"/>
          <a:ea typeface="Lato Light" charset="0"/>
          <a:cs typeface="Lato Light" charset="0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+mj-lt"/>
          <a:ea typeface="Lato Light" charset="0"/>
          <a:cs typeface="Lato Light" charset="0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+mj-lt"/>
          <a:ea typeface="Lato Light" charset="0"/>
          <a:cs typeface="Lato Light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like 16">
            <a:extLst>
              <a:ext uri="{FF2B5EF4-FFF2-40B4-BE49-F238E27FC236}">
                <a16:creationId xmlns:a16="http://schemas.microsoft.com/office/drawing/2014/main" id="{9F3CD021-9C02-3096-00B0-CFFFD6CDA4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0" y="-635569"/>
            <a:ext cx="24363030" cy="17227476"/>
          </a:xfrm>
          <a:prstGeom prst="rect">
            <a:avLst/>
          </a:prstGeom>
          <a:blipFill dpi="0" rotWithShape="1"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000"/>
                      </a14:imgEffect>
                      <a14:imgEffect>
                        <a14:saturation sa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6568A88A-03A9-403A-BA3D-6E0D1EA79776}"/>
              </a:ext>
            </a:extLst>
          </p:cNvPr>
          <p:cNvSpPr/>
          <p:nvPr/>
        </p:nvSpPr>
        <p:spPr>
          <a:xfrm>
            <a:off x="-5220" y="0"/>
            <a:ext cx="24377651" cy="13716000"/>
          </a:xfrm>
          <a:prstGeom prst="rect">
            <a:avLst/>
          </a:prstGeom>
          <a:solidFill>
            <a:srgbClr val="033649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spcCol="0" rtlCol="0" anchor="ctr"/>
          <a:lstStyle/>
          <a:p>
            <a:pPr algn="ctr"/>
            <a:endParaRPr lang="hr-HR" noProof="0" dirty="0">
              <a:latin typeface="Lato Light" charset="0"/>
              <a:cs typeface="Lato Light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5C0755C-099D-4257-BD89-AECE9CC9CBE3}"/>
              </a:ext>
            </a:extLst>
          </p:cNvPr>
          <p:cNvSpPr txBox="1"/>
          <p:nvPr/>
        </p:nvSpPr>
        <p:spPr>
          <a:xfrm>
            <a:off x="5476492" y="5639396"/>
            <a:ext cx="134142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hr-HR" sz="4400" b="0" noProof="0" dirty="0">
              <a:solidFill>
                <a:srgbClr val="CDB380"/>
              </a:solidFill>
              <a:latin typeface="+mj-lt"/>
            </a:endParaRPr>
          </a:p>
          <a:p>
            <a:pPr algn="ctr"/>
            <a:r>
              <a:rPr lang="hr-HR" sz="4400" dirty="0" err="1">
                <a:solidFill>
                  <a:srgbClr val="CDB380"/>
                </a:solidFill>
                <a:latin typeface="+mj-lt"/>
              </a:rPr>
              <a:t>VODNOGOSPODARSKI</a:t>
            </a:r>
            <a:r>
              <a:rPr lang="hr-HR" sz="4400" dirty="0">
                <a:solidFill>
                  <a:srgbClr val="CDB380"/>
                </a:solidFill>
                <a:latin typeface="+mj-lt"/>
              </a:rPr>
              <a:t> I ENERGETSKI ASPEKT</a:t>
            </a:r>
            <a:endParaRPr lang="hr-HR" sz="4400" b="0" noProof="0" dirty="0">
              <a:solidFill>
                <a:srgbClr val="CDB380"/>
              </a:solidFill>
              <a:latin typeface="+mj-lt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A81B7A8-F3F5-452F-B257-0F7C63E2B0A1}"/>
              </a:ext>
            </a:extLst>
          </p:cNvPr>
          <p:cNvSpPr txBox="1"/>
          <p:nvPr/>
        </p:nvSpPr>
        <p:spPr>
          <a:xfrm>
            <a:off x="8554415" y="7475467"/>
            <a:ext cx="7258397" cy="5027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spc="600" noProof="0" dirty="0">
                <a:solidFill>
                  <a:schemeClr val="bg1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Zdravko Jurčec, dipl. ing. </a:t>
            </a:r>
            <a:r>
              <a:rPr lang="hr-HR" sz="2400" spc="600" noProof="0" dirty="0" err="1">
                <a:solidFill>
                  <a:schemeClr val="bg1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građ</a:t>
            </a:r>
            <a:r>
              <a:rPr lang="hr-HR" sz="2400" spc="600" noProof="0" dirty="0">
                <a:solidFill>
                  <a:schemeClr val="bg1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03FC0E7-D5D8-4C16-BB36-6AE5FDAFFF3E}"/>
              </a:ext>
            </a:extLst>
          </p:cNvPr>
          <p:cNvSpPr/>
          <p:nvPr/>
        </p:nvSpPr>
        <p:spPr>
          <a:xfrm>
            <a:off x="6089195" y="11428818"/>
            <a:ext cx="12188825" cy="11490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hr-HR" sz="2400" spc="600" noProof="0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  <a:p>
            <a:pPr algn="ctr">
              <a:lnSpc>
                <a:spcPct val="150000"/>
              </a:lnSpc>
            </a:pPr>
            <a:r>
              <a:rPr lang="hr-HR" sz="2400" spc="600" noProof="0" dirty="0">
                <a:solidFill>
                  <a:schemeClr val="bg1"/>
                </a:solidFill>
                <a:latin typeface="HK Nova Medium" panose="00000600000000000000" pitchFamily="2" charset="0"/>
                <a:ea typeface="Montserrat Medium" charset="0"/>
                <a:cs typeface="Montserrat Medium" charset="0"/>
              </a:rPr>
              <a:t>ZAGREB, 03.04.2025.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7B0E9BC-D0E8-42A7-8CA3-7034279B4A97}"/>
              </a:ext>
            </a:extLst>
          </p:cNvPr>
          <p:cNvSpPr/>
          <p:nvPr/>
        </p:nvSpPr>
        <p:spPr>
          <a:xfrm>
            <a:off x="3170235" y="7241845"/>
            <a:ext cx="18026743" cy="120703"/>
          </a:xfrm>
          <a:prstGeom prst="rect">
            <a:avLst/>
          </a:prstGeom>
          <a:solidFill>
            <a:srgbClr val="031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0025FD9-7187-464D-ACF9-2EF5F46BB4D2}"/>
              </a:ext>
            </a:extLst>
          </p:cNvPr>
          <p:cNvSpPr/>
          <p:nvPr/>
        </p:nvSpPr>
        <p:spPr>
          <a:xfrm>
            <a:off x="9497058" y="12739446"/>
            <a:ext cx="5383533" cy="120703"/>
          </a:xfrm>
          <a:prstGeom prst="rect">
            <a:avLst/>
          </a:prstGeom>
          <a:solidFill>
            <a:srgbClr val="031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0DF279D-4D46-42F8-85B1-90B8247E798B}"/>
              </a:ext>
            </a:extLst>
          </p:cNvPr>
          <p:cNvSpPr/>
          <p:nvPr/>
        </p:nvSpPr>
        <p:spPr>
          <a:xfrm>
            <a:off x="-5220" y="566911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9B314F30-601F-489F-888B-FA2F7C3B3140}"/>
              </a:ext>
            </a:extLst>
          </p:cNvPr>
          <p:cNvSpPr txBox="1"/>
          <p:nvPr/>
        </p:nvSpPr>
        <p:spPr>
          <a:xfrm>
            <a:off x="1161677" y="683899"/>
            <a:ext cx="5015883" cy="1408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b="1" spc="600" noProof="0" dirty="0">
                <a:solidFill>
                  <a:srgbClr val="E8DDCB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03. TRAVANJ</a:t>
            </a:r>
          </a:p>
          <a:p>
            <a:pPr>
              <a:lnSpc>
                <a:spcPct val="150000"/>
              </a:lnSpc>
            </a:pPr>
            <a:r>
              <a:rPr lang="hr-HR" sz="3200" b="1" spc="600" noProof="0" dirty="0">
                <a:solidFill>
                  <a:srgbClr val="E8DDCB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2025</a:t>
            </a:r>
          </a:p>
        </p:txBody>
      </p:sp>
      <p:grpSp>
        <p:nvGrpSpPr>
          <p:cNvPr id="4099" name="Group 3"/>
          <p:cNvGrpSpPr>
            <a:grpSpLocks noChangeAspect="1"/>
          </p:cNvGrpSpPr>
          <p:nvPr/>
        </p:nvGrpSpPr>
        <p:grpSpPr bwMode="auto">
          <a:xfrm>
            <a:off x="0" y="0"/>
            <a:ext cx="517525" cy="539750"/>
            <a:chOff x="705" y="1075"/>
            <a:chExt cx="997" cy="1042"/>
          </a:xfrm>
        </p:grpSpPr>
      </p:grpSp>
      <p:graphicFrame>
        <p:nvGraphicFramePr>
          <p:cNvPr id="30" name="Tablica 5">
            <a:extLst>
              <a:ext uri="{FF2B5EF4-FFF2-40B4-BE49-F238E27FC236}">
                <a16:creationId xmlns:a16="http://schemas.microsoft.com/office/drawing/2014/main" id="{E5AB8644-43FE-4036-9FA6-31FFE5E34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257694"/>
              </p:ext>
            </p:extLst>
          </p:nvPr>
        </p:nvGraphicFramePr>
        <p:xfrm>
          <a:off x="1165830" y="11773396"/>
          <a:ext cx="44978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923">
                  <a:extLst>
                    <a:ext uri="{9D8B030D-6E8A-4147-A177-3AD203B41FA5}">
                      <a16:colId xmlns:a16="http://schemas.microsoft.com/office/drawing/2014/main" val="1362724679"/>
                    </a:ext>
                  </a:extLst>
                </a:gridCol>
                <a:gridCol w="2248923">
                  <a:extLst>
                    <a:ext uri="{9D8B030D-6E8A-4147-A177-3AD203B41FA5}">
                      <a16:colId xmlns:a16="http://schemas.microsoft.com/office/drawing/2014/main" val="192377166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hr-HR" sz="1200" b="0" noProof="0" dirty="0">
                          <a:solidFill>
                            <a:srgbClr val="CDB380"/>
                          </a:solidFill>
                          <a:latin typeface="+mj-lt"/>
                        </a:rPr>
                        <a:t>KONCEPT BUDUĆEG RAZVOJA GRADA ZAGREBA I OKOLICE UZ RIJEKU SAVU I KANAL SAVA-SAVA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55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171" marR="0" lvl="1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kern="1200" noProof="0" dirty="0">
                          <a:solidFill>
                            <a:srgbClr val="CDB3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Jurcon Projekt</a:t>
                      </a:r>
                    </a:p>
                    <a:p>
                      <a:pPr lvl="1"/>
                      <a:endParaRPr lang="hr-HR" sz="1200" kern="1200" noProof="0" dirty="0">
                        <a:solidFill>
                          <a:srgbClr val="CDB38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hr-HR" sz="1200" noProof="0" dirty="0">
                        <a:solidFill>
                          <a:srgbClr val="CDB38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04248"/>
                  </a:ext>
                </a:extLst>
              </a:tr>
            </a:tbl>
          </a:graphicData>
        </a:graphic>
      </p:graphicFrame>
      <p:pic>
        <p:nvPicPr>
          <p:cNvPr id="39" name="Picture 49">
            <a:extLst>
              <a:ext uri="{FF2B5EF4-FFF2-40B4-BE49-F238E27FC236}">
                <a16:creationId xmlns:a16="http://schemas.microsoft.com/office/drawing/2014/main" id="{D51962BE-3AA6-4B12-A884-A1D7196C8AC5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127" y="12307249"/>
            <a:ext cx="798477" cy="552900"/>
          </a:xfrm>
          <a:prstGeom prst="rect">
            <a:avLst/>
          </a:prstGeom>
        </p:spPr>
      </p:pic>
      <p:sp>
        <p:nvSpPr>
          <p:cNvPr id="40" name="Rectangle 9">
            <a:extLst>
              <a:ext uri="{FF2B5EF4-FFF2-40B4-BE49-F238E27FC236}">
                <a16:creationId xmlns:a16="http://schemas.microsoft.com/office/drawing/2014/main" id="{67CFFEFB-9AF4-4695-B9D9-B1419C4D717A}"/>
              </a:ext>
            </a:extLst>
          </p:cNvPr>
          <p:cNvSpPr/>
          <p:nvPr/>
        </p:nvSpPr>
        <p:spPr>
          <a:xfrm>
            <a:off x="7310" y="11683472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974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E829A3-EEFE-8FC5-E6EC-96F18792C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E1E120C-5179-2271-6709-8A138AB0751D}"/>
              </a:ext>
            </a:extLst>
          </p:cNvPr>
          <p:cNvSpPr/>
          <p:nvPr/>
        </p:nvSpPr>
        <p:spPr>
          <a:xfrm>
            <a:off x="6177561" y="-1"/>
            <a:ext cx="15593663" cy="13716000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6CF2CAF-7238-7EBC-E159-CAF47C6949A4}"/>
              </a:ext>
            </a:extLst>
          </p:cNvPr>
          <p:cNvSpPr txBox="1"/>
          <p:nvPr/>
        </p:nvSpPr>
        <p:spPr>
          <a:xfrm>
            <a:off x="884051" y="566911"/>
            <a:ext cx="5015883" cy="8354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4000" b="1" noProof="0" dirty="0">
                <a:latin typeface="Calibri" panose="020F0502020204030204" pitchFamily="34" charset="0"/>
              </a:rPr>
              <a:t>Razvojni koncepti</a:t>
            </a:r>
            <a:endParaRPr lang="hr-HR" sz="4000" b="1" noProof="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200BD09C-5E9E-BDFF-D66F-C66B61A47DC7}"/>
              </a:ext>
            </a:extLst>
          </p:cNvPr>
          <p:cNvSpPr/>
          <p:nvPr/>
        </p:nvSpPr>
        <p:spPr>
          <a:xfrm>
            <a:off x="-5220" y="566911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6FFFA2A-FC31-0E03-0FB3-364AA496E7CD}"/>
              </a:ext>
            </a:extLst>
          </p:cNvPr>
          <p:cNvSpPr txBox="1"/>
          <p:nvPr/>
        </p:nvSpPr>
        <p:spPr>
          <a:xfrm>
            <a:off x="606424" y="2581899"/>
            <a:ext cx="5293510" cy="3617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solidFill>
                  <a:srgbClr val="031634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Povijesni pregled </a:t>
            </a:r>
          </a:p>
          <a:p>
            <a:pPr>
              <a:lnSpc>
                <a:spcPct val="150000"/>
              </a:lnSpc>
            </a:pPr>
            <a:endParaRPr lang="hr-HR" sz="3200" b="1" noProof="0" dirty="0">
              <a:solidFill>
                <a:srgbClr val="031634"/>
              </a:solidFill>
              <a:latin typeface="Calibri" panose="020F0502020204030204" pitchFamily="34" charset="0"/>
              <a:ea typeface="Lato" charset="0"/>
              <a:cs typeface="Lato" charset="0"/>
            </a:endParaRPr>
          </a:p>
          <a:p>
            <a:pPr>
              <a:lnSpc>
                <a:spcPct val="150000"/>
              </a:lnSpc>
            </a:pPr>
            <a:r>
              <a:rPr lang="hr-HR" sz="3200" noProof="0" dirty="0">
                <a:solidFill>
                  <a:srgbClr val="031634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Razvojni koncepti korištenja energetskog potencijala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na rijeci Savi i kanalu</a:t>
            </a:r>
            <a:endParaRPr lang="hr-HR" sz="3200" noProof="0" dirty="0">
              <a:solidFill>
                <a:srgbClr val="031634"/>
              </a:solidFill>
              <a:latin typeface="Calibri" panose="020F0502020204030204" pitchFamily="34" charset="0"/>
              <a:ea typeface="Lato" charset="0"/>
              <a:cs typeface="Lato" charset="0"/>
            </a:endParaRPr>
          </a:p>
        </p:txBody>
      </p:sp>
      <p:pic>
        <p:nvPicPr>
          <p:cNvPr id="23" name="Picture 2" descr="\\SERVER\Dokumenti\SAVA\SAVA 2013\Slika 8.JPG">
            <a:extLst>
              <a:ext uri="{FF2B5EF4-FFF2-40B4-BE49-F238E27FC236}">
                <a16:creationId xmlns:a16="http://schemas.microsoft.com/office/drawing/2014/main" id="{7245A30B-6E09-135C-7FF7-2DAEADE97637}"/>
              </a:ext>
            </a:extLst>
          </p:cNvPr>
          <p:cNvPicPr>
            <a:picLocks noGrp="1" noChangeAspect="1" noChangeArrowheads="1"/>
          </p:cNvPicPr>
          <p:nvPr>
            <p:ph type="pic" sz="quarter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16812" r="3882" b="16812"/>
          <a:stretch/>
        </p:blipFill>
        <p:spPr bwMode="auto">
          <a:xfrm>
            <a:off x="8834796" y="413828"/>
            <a:ext cx="10227534" cy="608663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niOkvir 4">
            <a:extLst>
              <a:ext uri="{FF2B5EF4-FFF2-40B4-BE49-F238E27FC236}">
                <a16:creationId xmlns:a16="http://schemas.microsoft.com/office/drawing/2014/main" id="{3B16C943-93EC-5D19-ED32-4222740E5170}"/>
              </a:ext>
            </a:extLst>
          </p:cNvPr>
          <p:cNvSpPr txBox="1"/>
          <p:nvPr/>
        </p:nvSpPr>
        <p:spPr>
          <a:xfrm>
            <a:off x="8834796" y="6448665"/>
            <a:ext cx="802432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Koncept rješenja iz 2013. godine</a:t>
            </a:r>
          </a:p>
        </p:txBody>
      </p:sp>
      <p:pic>
        <p:nvPicPr>
          <p:cNvPr id="25" name="Picture 2" descr="\\SERVER\Dokumenti\SAVA\SAVA 2018\slika 5, str 89.jpg">
            <a:extLst>
              <a:ext uri="{FF2B5EF4-FFF2-40B4-BE49-F238E27FC236}">
                <a16:creationId xmlns:a16="http://schemas.microsoft.com/office/drawing/2014/main" id="{806DE1D2-1EF4-5F5E-64F3-64CC89AD3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81" y="7768470"/>
            <a:ext cx="7500583" cy="499921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niOkvir 12">
            <a:extLst>
              <a:ext uri="{FF2B5EF4-FFF2-40B4-BE49-F238E27FC236}">
                <a16:creationId xmlns:a16="http://schemas.microsoft.com/office/drawing/2014/main" id="{A9E34474-EC8F-81FF-DEA7-AB881F3444A4}"/>
              </a:ext>
            </a:extLst>
          </p:cNvPr>
          <p:cNvSpPr txBox="1"/>
          <p:nvPr/>
        </p:nvSpPr>
        <p:spPr>
          <a:xfrm>
            <a:off x="6284785" y="12704516"/>
            <a:ext cx="7500583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Koncept rješenja iz 2018. godine Slovenija – HE Prečko</a:t>
            </a:r>
          </a:p>
        </p:txBody>
      </p:sp>
      <p:pic>
        <p:nvPicPr>
          <p:cNvPr id="27" name="Picture 2" descr="\\SERVER\Dokumenti\SAVA\SAVA 2018\slika 6, 90str.jpg">
            <a:extLst>
              <a:ext uri="{FF2B5EF4-FFF2-40B4-BE49-F238E27FC236}">
                <a16:creationId xmlns:a16="http://schemas.microsoft.com/office/drawing/2014/main" id="{E738F55A-860A-5C79-D064-579112487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772" y="7760992"/>
            <a:ext cx="7711048" cy="500083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niOkvir 16">
            <a:extLst>
              <a:ext uri="{FF2B5EF4-FFF2-40B4-BE49-F238E27FC236}">
                <a16:creationId xmlns:a16="http://schemas.microsoft.com/office/drawing/2014/main" id="{CF48BAC6-09FB-D675-1BE9-FC9085469CD6}"/>
              </a:ext>
            </a:extLst>
          </p:cNvPr>
          <p:cNvSpPr txBox="1"/>
          <p:nvPr/>
        </p:nvSpPr>
        <p:spPr>
          <a:xfrm>
            <a:off x="13892592" y="12704135"/>
            <a:ext cx="1296254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Koncept rješenja iz 2018. godine HE Prečko – Ustava</a:t>
            </a:r>
          </a:p>
        </p:txBody>
      </p:sp>
    </p:spTree>
    <p:extLst>
      <p:ext uri="{BB962C8B-B14F-4D97-AF65-F5344CB8AC3E}">
        <p14:creationId xmlns:p14="http://schemas.microsoft.com/office/powerpoint/2010/main" val="14027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C76064-3EFC-0829-241D-D724D5D1C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FDFFFFB-990E-C8D3-908E-532A94388252}"/>
              </a:ext>
            </a:extLst>
          </p:cNvPr>
          <p:cNvSpPr/>
          <p:nvPr/>
        </p:nvSpPr>
        <p:spPr>
          <a:xfrm>
            <a:off x="6177561" y="-1"/>
            <a:ext cx="15593663" cy="13716000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A10A2F7-E1D2-292C-36EC-DFCCD4DE910B}"/>
              </a:ext>
            </a:extLst>
          </p:cNvPr>
          <p:cNvSpPr txBox="1"/>
          <p:nvPr/>
        </p:nvSpPr>
        <p:spPr>
          <a:xfrm>
            <a:off x="884051" y="566911"/>
            <a:ext cx="5015883" cy="2682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4000" b="1" noProof="0" dirty="0">
                <a:latin typeface="Calibri" panose="020F0502020204030204" pitchFamily="34" charset="0"/>
              </a:rPr>
              <a:t>KONCEPTUALNO RJEŠENJE KANALA SAVA-SAVA </a:t>
            </a:r>
            <a:endParaRPr lang="hr-HR" sz="4000" b="1" noProof="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F7949DB-7103-87F6-C161-9BDBA9275F3F}"/>
              </a:ext>
            </a:extLst>
          </p:cNvPr>
          <p:cNvSpPr/>
          <p:nvPr/>
        </p:nvSpPr>
        <p:spPr>
          <a:xfrm>
            <a:off x="-5220" y="566911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pic>
        <p:nvPicPr>
          <p:cNvPr id="12" name="Picture 2" descr="\\SERVER\Dokumenti\SAVA\2022-09-07-ZJ_Maček\1.JPG">
            <a:extLst>
              <a:ext uri="{FF2B5EF4-FFF2-40B4-BE49-F238E27FC236}">
                <a16:creationId xmlns:a16="http://schemas.microsoft.com/office/drawing/2014/main" id="{9BE1F216-88B5-97FF-2D1F-B237E961E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60" y="1159754"/>
            <a:ext cx="15534966" cy="113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4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56EA65-EEC4-078C-91B7-ED3B02DC8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B4968D6-574D-C4C9-D049-3081ECB6A7B3}"/>
              </a:ext>
            </a:extLst>
          </p:cNvPr>
          <p:cNvSpPr/>
          <p:nvPr/>
        </p:nvSpPr>
        <p:spPr>
          <a:xfrm>
            <a:off x="6177561" y="-1"/>
            <a:ext cx="15593663" cy="13716000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106BD20-EF18-A25B-894F-446A2B4CD90E}"/>
              </a:ext>
            </a:extLst>
          </p:cNvPr>
          <p:cNvSpPr txBox="1"/>
          <p:nvPr/>
        </p:nvSpPr>
        <p:spPr>
          <a:xfrm>
            <a:off x="884051" y="566911"/>
            <a:ext cx="5015883" cy="1758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4000" b="1" noProof="0" dirty="0">
                <a:solidFill>
                  <a:srgbClr val="031634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Kanal Sava- Sava</a:t>
            </a:r>
          </a:p>
          <a:p>
            <a:pPr>
              <a:lnSpc>
                <a:spcPct val="150000"/>
              </a:lnSpc>
            </a:pPr>
            <a:r>
              <a:rPr lang="hr-HR" sz="4000" b="1" dirty="0">
                <a:solidFill>
                  <a:srgbClr val="031634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PLANIRANO</a:t>
            </a:r>
            <a:endParaRPr lang="hr-HR" sz="4000" b="1" noProof="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85ACACF-09E5-3AD9-7B6C-801D29199673}"/>
              </a:ext>
            </a:extLst>
          </p:cNvPr>
          <p:cNvSpPr/>
          <p:nvPr/>
        </p:nvSpPr>
        <p:spPr>
          <a:xfrm>
            <a:off x="-5220" y="566911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B8A67DC-D479-E4B3-C1A4-340D4694645C}"/>
              </a:ext>
            </a:extLst>
          </p:cNvPr>
          <p:cNvSpPr txBox="1"/>
          <p:nvPr/>
        </p:nvSpPr>
        <p:spPr>
          <a:xfrm>
            <a:off x="606424" y="2581899"/>
            <a:ext cx="5293510" cy="2878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b="1" noProof="0" dirty="0">
                <a:solidFill>
                  <a:srgbClr val="031634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Uzdužni profil kanala</a:t>
            </a:r>
          </a:p>
          <a:p>
            <a:pPr>
              <a:lnSpc>
                <a:spcPct val="150000"/>
              </a:lnSpc>
            </a:pPr>
            <a:r>
              <a:rPr lang="hr-HR" sz="3200" b="1" noProof="0" dirty="0">
                <a:solidFill>
                  <a:srgbClr val="031634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SAVA- SAVA</a:t>
            </a:r>
          </a:p>
          <a:p>
            <a:pPr>
              <a:lnSpc>
                <a:spcPct val="150000"/>
              </a:lnSpc>
            </a:pPr>
            <a:endParaRPr lang="hr-HR" sz="3200" b="1" dirty="0">
              <a:solidFill>
                <a:srgbClr val="031634"/>
              </a:solidFill>
              <a:latin typeface="Calibri" panose="020F0502020204030204" pitchFamily="34" charset="0"/>
              <a:ea typeface="Lato" charset="0"/>
              <a:cs typeface="Lato" charset="0"/>
            </a:endParaRPr>
          </a:p>
          <a:p>
            <a:pPr>
              <a:lnSpc>
                <a:spcPct val="150000"/>
              </a:lnSpc>
            </a:pPr>
            <a:endParaRPr lang="hr-HR" sz="32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3">
            <a:extLst>
              <a:ext uri="{FF2B5EF4-FFF2-40B4-BE49-F238E27FC236}">
                <a16:creationId xmlns:a16="http://schemas.microsoft.com/office/drawing/2014/main" id="{528CCE2F-9DB5-0BD6-DB87-621476717E6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47" y="640653"/>
            <a:ext cx="12844889" cy="7841500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48E53792-A067-10E2-03E4-9AFB42B52D62}"/>
              </a:ext>
            </a:extLst>
          </p:cNvPr>
          <p:cNvSpPr txBox="1"/>
          <p:nvPr/>
        </p:nvSpPr>
        <p:spPr>
          <a:xfrm>
            <a:off x="6419031" y="8568006"/>
            <a:ext cx="15373599" cy="5094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Prijedlogom rješenja predviđene su male hidroelektrane približnih lokacija i procijenjenih bruto padova:</a:t>
            </a:r>
          </a:p>
          <a:p>
            <a:pPr>
              <a:lnSpc>
                <a:spcPct val="150000"/>
              </a:lnSpc>
            </a:pP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•	</a:t>
            </a:r>
            <a:r>
              <a:rPr lang="hr-HR" sz="3200" b="1" noProof="0" dirty="0" err="1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mHE</a:t>
            </a: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 Jankomir </a:t>
            </a:r>
            <a:r>
              <a:rPr lang="hr-HR" sz="3200" b="1" noProof="0" dirty="0" err="1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stac</a:t>
            </a: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. 1+000 km / 4,5 m</a:t>
            </a:r>
          </a:p>
          <a:p>
            <a:pPr>
              <a:lnSpc>
                <a:spcPct val="150000"/>
              </a:lnSpc>
            </a:pP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•	</a:t>
            </a:r>
            <a:r>
              <a:rPr lang="hr-HR" sz="3200" b="1" noProof="0" dirty="0" err="1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mHE</a:t>
            </a: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 </a:t>
            </a:r>
            <a:r>
              <a:rPr lang="hr-HR" sz="3200" b="1" noProof="0" dirty="0" err="1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Botinec</a:t>
            </a: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 </a:t>
            </a:r>
            <a:r>
              <a:rPr lang="hr-HR" sz="3200" b="1" noProof="0" dirty="0" err="1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Stupnički</a:t>
            </a: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 </a:t>
            </a:r>
            <a:r>
              <a:rPr lang="hr-HR" sz="3200" b="1" noProof="0" dirty="0" err="1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stac</a:t>
            </a: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. 5+000 km / 4,5 m</a:t>
            </a:r>
          </a:p>
          <a:p>
            <a:pPr>
              <a:lnSpc>
                <a:spcPct val="150000"/>
              </a:lnSpc>
            </a:pP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•	</a:t>
            </a:r>
            <a:r>
              <a:rPr lang="hr-HR" sz="3200" b="1" noProof="0" dirty="0" err="1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mHE</a:t>
            </a: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 Lomnica </a:t>
            </a:r>
            <a:r>
              <a:rPr lang="hr-HR" sz="3200" b="1" noProof="0" dirty="0" err="1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stac</a:t>
            </a: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. 12+000 km / 7,0 m</a:t>
            </a:r>
          </a:p>
          <a:p>
            <a:pPr>
              <a:lnSpc>
                <a:spcPct val="150000"/>
              </a:lnSpc>
            </a:pP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•	</a:t>
            </a:r>
            <a:r>
              <a:rPr lang="hr-HR" sz="3200" b="1" noProof="0" dirty="0" err="1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mHE</a:t>
            </a: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 Mraclin </a:t>
            </a:r>
            <a:r>
              <a:rPr lang="hr-HR" sz="3200" b="1" noProof="0" dirty="0" err="1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stac</a:t>
            </a: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. 20+000 km / 6,0 m.</a:t>
            </a:r>
          </a:p>
          <a:p>
            <a:pPr>
              <a:lnSpc>
                <a:spcPct val="150000"/>
              </a:lnSpc>
            </a:pP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Preliminarna procjena moguće proizvodnje cijelog sustava je cca </a:t>
            </a:r>
            <a:r>
              <a:rPr lang="hr-HR" sz="3200" b="1" noProof="0" dirty="0" err="1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200GWh</a:t>
            </a:r>
            <a:r>
              <a:rPr lang="hr-HR" sz="3200" b="1" noProof="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/god.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C4361802-D54F-55CC-C59E-9D5E059ECA8B}"/>
              </a:ext>
            </a:extLst>
          </p:cNvPr>
          <p:cNvSpPr txBox="1"/>
          <p:nvPr/>
        </p:nvSpPr>
        <p:spPr>
          <a:xfrm>
            <a:off x="606425" y="8568006"/>
            <a:ext cx="5293510" cy="2878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b="1" noProof="0" dirty="0">
                <a:solidFill>
                  <a:srgbClr val="031634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Prijedlog rješenja hidroelektrana na kanalu</a:t>
            </a:r>
          </a:p>
          <a:p>
            <a:pPr>
              <a:lnSpc>
                <a:spcPct val="150000"/>
              </a:lnSpc>
            </a:pPr>
            <a:endParaRPr lang="hr-HR" sz="3200" b="1" dirty="0">
              <a:solidFill>
                <a:srgbClr val="031634"/>
              </a:solidFill>
              <a:latin typeface="Calibri" panose="020F0502020204030204" pitchFamily="34" charset="0"/>
              <a:ea typeface="Lato" charset="0"/>
              <a:cs typeface="Lato" charset="0"/>
            </a:endParaRPr>
          </a:p>
          <a:p>
            <a:pPr>
              <a:lnSpc>
                <a:spcPct val="150000"/>
              </a:lnSpc>
            </a:pPr>
            <a:endParaRPr lang="hr-HR" sz="32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7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EC4DCF-D547-154E-0C1B-0DEF2729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BF28A466-3E1F-FA10-1255-E83AA01E1E70}"/>
              </a:ext>
            </a:extLst>
          </p:cNvPr>
          <p:cNvSpPr/>
          <p:nvPr/>
        </p:nvSpPr>
        <p:spPr>
          <a:xfrm>
            <a:off x="6177561" y="-1"/>
            <a:ext cx="15593663" cy="13716000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79BE94C-42A4-8571-31BE-78E11EFEE7CE}"/>
              </a:ext>
            </a:extLst>
          </p:cNvPr>
          <p:cNvSpPr txBox="1"/>
          <p:nvPr/>
        </p:nvSpPr>
        <p:spPr>
          <a:xfrm>
            <a:off x="884051" y="566911"/>
            <a:ext cx="5015883" cy="1758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4000" b="1" noProof="0" dirty="0">
                <a:solidFill>
                  <a:srgbClr val="031634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Kanal Sava- Sava</a:t>
            </a:r>
          </a:p>
          <a:p>
            <a:pPr>
              <a:lnSpc>
                <a:spcPct val="150000"/>
              </a:lnSpc>
            </a:pPr>
            <a:r>
              <a:rPr lang="hr-HR" sz="4000" b="1" dirty="0">
                <a:solidFill>
                  <a:srgbClr val="031634"/>
                </a:solidFill>
                <a:latin typeface="Calibri" panose="020F0502020204030204" pitchFamily="34" charset="0"/>
                <a:ea typeface="Lato" charset="0"/>
                <a:cs typeface="Lato" charset="0"/>
              </a:rPr>
              <a:t>PLANIRANO</a:t>
            </a:r>
            <a:endParaRPr lang="hr-HR" sz="4000" b="1" noProof="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DAC5E34E-63F1-86A3-112A-C2F605F87279}"/>
              </a:ext>
            </a:extLst>
          </p:cNvPr>
          <p:cNvSpPr/>
          <p:nvPr/>
        </p:nvSpPr>
        <p:spPr>
          <a:xfrm>
            <a:off x="-5220" y="566911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2039FBB-58D6-B73D-96AA-98944EB9E9F6}"/>
              </a:ext>
            </a:extLst>
          </p:cNvPr>
          <p:cNvSpPr txBox="1"/>
          <p:nvPr/>
        </p:nvSpPr>
        <p:spPr>
          <a:xfrm>
            <a:off x="606424" y="2581899"/>
            <a:ext cx="5293510" cy="4355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Pregled doprinosa uspoređenih varijanti uređenja u odnosu na postojeće stanje </a:t>
            </a:r>
            <a:endParaRPr lang="hr-HR" sz="2800" b="1" spc="315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  <a:p>
            <a:pPr>
              <a:lnSpc>
                <a:spcPct val="150000"/>
              </a:lnSpc>
            </a:pPr>
            <a:endParaRPr lang="hr-HR" sz="3200" b="1" dirty="0">
              <a:solidFill>
                <a:srgbClr val="031634"/>
              </a:solidFill>
              <a:latin typeface="Calibri" panose="020F0502020204030204" pitchFamily="34" charset="0"/>
              <a:ea typeface="Lato" charset="0"/>
              <a:cs typeface="Lato" charset="0"/>
            </a:endParaRPr>
          </a:p>
          <a:p>
            <a:pPr>
              <a:lnSpc>
                <a:spcPct val="150000"/>
              </a:lnSpc>
            </a:pPr>
            <a:endParaRPr lang="hr-HR" sz="32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ica 1">
            <a:extLst>
              <a:ext uri="{FF2B5EF4-FFF2-40B4-BE49-F238E27FC236}">
                <a16:creationId xmlns:a16="http://schemas.microsoft.com/office/drawing/2014/main" id="{31FCDE06-814C-A850-A086-A6C8035B9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15426"/>
              </p:ext>
            </p:extLst>
          </p:nvPr>
        </p:nvGraphicFramePr>
        <p:xfrm>
          <a:off x="6287592" y="563414"/>
          <a:ext cx="15373600" cy="12024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3400">
                  <a:extLst>
                    <a:ext uri="{9D8B030D-6E8A-4147-A177-3AD203B41FA5}">
                      <a16:colId xmlns:a16="http://schemas.microsoft.com/office/drawing/2014/main" val="773707421"/>
                    </a:ext>
                  </a:extLst>
                </a:gridCol>
                <a:gridCol w="3843400">
                  <a:extLst>
                    <a:ext uri="{9D8B030D-6E8A-4147-A177-3AD203B41FA5}">
                      <a16:colId xmlns:a16="http://schemas.microsoft.com/office/drawing/2014/main" val="1364052206"/>
                    </a:ext>
                  </a:extLst>
                </a:gridCol>
                <a:gridCol w="3843400">
                  <a:extLst>
                    <a:ext uri="{9D8B030D-6E8A-4147-A177-3AD203B41FA5}">
                      <a16:colId xmlns:a16="http://schemas.microsoft.com/office/drawing/2014/main" val="1081040457"/>
                    </a:ext>
                  </a:extLst>
                </a:gridCol>
                <a:gridCol w="3843400">
                  <a:extLst>
                    <a:ext uri="{9D8B030D-6E8A-4147-A177-3AD203B41FA5}">
                      <a16:colId xmlns:a16="http://schemas.microsoft.com/office/drawing/2014/main" val="3602888392"/>
                    </a:ext>
                  </a:extLst>
                </a:gridCol>
              </a:tblGrid>
              <a:tr h="5976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Hidrotehnički aspekt</a:t>
                      </a:r>
                    </a:p>
                  </a:txBody>
                  <a:tcPr marL="143877" marR="143877" marT="71939" marB="71939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877" marR="143877" marT="71939" marB="71939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889246"/>
                  </a:ext>
                </a:extLst>
              </a:tr>
              <a:tr h="187922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Izmjene i dopune vodoprivredne osnove grada Zagreba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(1992. g.)</a:t>
                      </a:r>
                    </a:p>
                  </a:txBody>
                  <a:tcPr marL="107908" marR="1079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Hidrotehničko i hidroenergetsko rješenje - opcija 2A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(2017. g.)</a:t>
                      </a:r>
                    </a:p>
                  </a:txBody>
                  <a:tcPr marL="107908" marR="1079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Stručna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Podloga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(2020. g.)</a:t>
                      </a:r>
                    </a:p>
                  </a:txBody>
                  <a:tcPr marL="107908" marR="107908" marT="0" marB="0" anchor="ctr"/>
                </a:tc>
                <a:extLst>
                  <a:ext uri="{0D108BD9-81ED-4DB2-BD59-A6C34878D82A}">
                    <a16:rowId xmlns:a16="http://schemas.microsoft.com/office/drawing/2014/main" val="1137891087"/>
                  </a:ext>
                </a:extLst>
              </a:tr>
              <a:tr h="133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Obrana od poplava</a:t>
                      </a:r>
                    </a:p>
                  </a:txBody>
                  <a:tcPr marL="107908" marR="1079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Rasterećenje velikih vodnih valova kanalom Sava-Sava</a:t>
                      </a:r>
                    </a:p>
                  </a:txBody>
                  <a:tcPr marL="107908" marR="107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Rasterećenje velikih vodnih valova kanalom Sava-Sava</a:t>
                      </a:r>
                    </a:p>
                  </a:txBody>
                  <a:tcPr marL="107908" marR="107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Rasterećenje velikih vodnih valova kanalom Sava-Sava</a:t>
                      </a:r>
                    </a:p>
                  </a:txBody>
                  <a:tcPr marL="107908" marR="107908" marT="0" marB="0"/>
                </a:tc>
                <a:extLst>
                  <a:ext uri="{0D108BD9-81ED-4DB2-BD59-A6C34878D82A}">
                    <a16:rowId xmlns:a16="http://schemas.microsoft.com/office/drawing/2014/main" val="416181325"/>
                  </a:ext>
                </a:extLst>
              </a:tr>
              <a:tr h="751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Proizvodnja električne energije</a:t>
                      </a:r>
                    </a:p>
                  </a:txBody>
                  <a:tcPr marL="107908" marR="1079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610 GWh/god</a:t>
                      </a:r>
                    </a:p>
                  </a:txBody>
                  <a:tcPr marL="107908" marR="107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567 GWh/god</a:t>
                      </a:r>
                    </a:p>
                  </a:txBody>
                  <a:tcPr marL="107908" marR="107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(+/-)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 GWh/god</a:t>
                      </a:r>
                    </a:p>
                  </a:txBody>
                  <a:tcPr marL="107908" marR="107908" marT="0" marB="0"/>
                </a:tc>
                <a:extLst>
                  <a:ext uri="{0D108BD9-81ED-4DB2-BD59-A6C34878D82A}">
                    <a16:rowId xmlns:a16="http://schemas.microsoft.com/office/drawing/2014/main" val="3911353609"/>
                  </a:ext>
                </a:extLst>
              </a:tr>
              <a:tr h="133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Plovidba</a:t>
                      </a:r>
                    </a:p>
                  </a:txBody>
                  <a:tcPr marL="107908" marR="1079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(+/-)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Koritom Save, potrebno izgraditi riječnu luku</a:t>
                      </a:r>
                    </a:p>
                  </a:txBody>
                  <a:tcPr marL="107908" marR="107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(+/-)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Koritom Save, II klasa</a:t>
                      </a:r>
                    </a:p>
                  </a:txBody>
                  <a:tcPr marL="107908" marR="107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Koritom Save i kanalom Sava-Sava, II klasa</a:t>
                      </a:r>
                    </a:p>
                  </a:txBody>
                  <a:tcPr marL="107908" marR="107908" marT="0" marB="0"/>
                </a:tc>
                <a:extLst>
                  <a:ext uri="{0D108BD9-81ED-4DB2-BD59-A6C34878D82A}">
                    <a16:rowId xmlns:a16="http://schemas.microsoft.com/office/drawing/2014/main" val="1306184944"/>
                  </a:ext>
                </a:extLst>
              </a:tr>
              <a:tr h="166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Utjecaj na podzemne vode</a:t>
                      </a:r>
                    </a:p>
                  </a:txBody>
                  <a:tcPr marL="107908" marR="1079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Prihrana vodonosnika zbog održavanja visokog vodostaja u koritu Save</a:t>
                      </a:r>
                    </a:p>
                  </a:txBody>
                  <a:tcPr marL="107908" marR="107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(+/-)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Djelomična </a:t>
                      </a:r>
                      <a:r>
                        <a:rPr lang="hr-HR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prihrana</a:t>
                      </a: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vodonosnika zbog održavanja srednje vode u koritu Save</a:t>
                      </a:r>
                    </a:p>
                  </a:txBody>
                  <a:tcPr marL="107908" marR="107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(+/-)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Ravnomjerna </a:t>
                      </a:r>
                      <a:r>
                        <a:rPr lang="hr-HR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prihrana</a:t>
                      </a: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iz korita Save i kanala Sava-Sava</a:t>
                      </a:r>
                    </a:p>
                  </a:txBody>
                  <a:tcPr marL="107908" marR="107908" marT="0" marB="0"/>
                </a:tc>
                <a:extLst>
                  <a:ext uri="{0D108BD9-81ED-4DB2-BD59-A6C34878D82A}">
                    <a16:rowId xmlns:a16="http://schemas.microsoft.com/office/drawing/2014/main" val="307985532"/>
                  </a:ext>
                </a:extLst>
              </a:tr>
              <a:tr h="133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Zauzimanje prostora</a:t>
                      </a:r>
                    </a:p>
                  </a:txBody>
                  <a:tcPr marL="107908" marR="1079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Nepromijenjeno u odnosu na postojeće stanje</a:t>
                      </a:r>
                    </a:p>
                  </a:txBody>
                  <a:tcPr marL="107908" marR="107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Nepromijenjeno u odnosu na postojeće stanje</a:t>
                      </a:r>
                    </a:p>
                  </a:txBody>
                  <a:tcPr marL="107908" marR="107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Osiguran koridor uz Savu na postojećim inundacijama</a:t>
                      </a:r>
                    </a:p>
                  </a:txBody>
                  <a:tcPr marL="107908" marR="107908" marT="0" marB="0"/>
                </a:tc>
                <a:extLst>
                  <a:ext uri="{0D108BD9-81ED-4DB2-BD59-A6C34878D82A}">
                    <a16:rowId xmlns:a16="http://schemas.microsoft.com/office/drawing/2014/main" val="195878533"/>
                  </a:ext>
                </a:extLst>
              </a:tr>
              <a:tr h="1995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Razvoj prometne infrastrukture</a:t>
                      </a:r>
                    </a:p>
                  </a:txBody>
                  <a:tcPr marL="107908" marR="1079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(+/-)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Poveznica obala preko brana HE</a:t>
                      </a:r>
                    </a:p>
                  </a:txBody>
                  <a:tcPr marL="107908" marR="107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Poveznica obala preko brana MHE</a:t>
                      </a:r>
                    </a:p>
                  </a:txBody>
                  <a:tcPr marL="107908" marR="107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Poveznica obala preko pregradnih profile i razvoj u postojećim </a:t>
                      </a:r>
                      <a:r>
                        <a:rPr lang="hr-HR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inundacijama</a:t>
                      </a:r>
                      <a:endParaRPr lang="hr-HR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908" marR="107908" marT="0" marB="0"/>
                </a:tc>
                <a:extLst>
                  <a:ext uri="{0D108BD9-81ED-4DB2-BD59-A6C34878D82A}">
                    <a16:rowId xmlns:a16="http://schemas.microsoft.com/office/drawing/2014/main" val="207931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0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19414-56B7-C2BE-5D2D-97E1C25F9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like 16">
            <a:extLst>
              <a:ext uri="{FF2B5EF4-FFF2-40B4-BE49-F238E27FC236}">
                <a16:creationId xmlns:a16="http://schemas.microsoft.com/office/drawing/2014/main" id="{A7BA9697-F63C-4EBF-BE6F-A0E996C97A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0" y="-635569"/>
            <a:ext cx="24363030" cy="17227476"/>
          </a:xfrm>
          <a:prstGeom prst="rect">
            <a:avLst/>
          </a:prstGeom>
          <a:blipFill dpi="0" rotWithShape="1"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000"/>
                      </a14:imgEffect>
                      <a14:imgEffect>
                        <a14:saturation sa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F6B29760-77EB-2FE7-7381-84E94E2167FD}"/>
              </a:ext>
            </a:extLst>
          </p:cNvPr>
          <p:cNvSpPr/>
          <p:nvPr/>
        </p:nvSpPr>
        <p:spPr>
          <a:xfrm>
            <a:off x="-5220" y="0"/>
            <a:ext cx="24377651" cy="13716000"/>
          </a:xfrm>
          <a:prstGeom prst="rect">
            <a:avLst/>
          </a:prstGeom>
          <a:solidFill>
            <a:srgbClr val="033649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spcCol="0" rtlCol="0" anchor="ctr"/>
          <a:lstStyle/>
          <a:p>
            <a:pPr algn="ctr"/>
            <a:endParaRPr lang="hr-HR" noProof="0" dirty="0">
              <a:latin typeface="Lato Light" charset="0"/>
              <a:cs typeface="Lato Light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F4DF878-D9BF-B9BB-51EE-69FD5C4ED313}"/>
              </a:ext>
            </a:extLst>
          </p:cNvPr>
          <p:cNvSpPr txBox="1"/>
          <p:nvPr/>
        </p:nvSpPr>
        <p:spPr>
          <a:xfrm>
            <a:off x="9370982" y="5639396"/>
            <a:ext cx="5625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hr-HR" sz="4400" b="0" noProof="0" dirty="0">
              <a:solidFill>
                <a:srgbClr val="CDB380"/>
              </a:solidFill>
              <a:latin typeface="+mj-lt"/>
            </a:endParaRPr>
          </a:p>
          <a:p>
            <a:pPr algn="ctr"/>
            <a:r>
              <a:rPr lang="hr-HR" sz="4400" b="0" noProof="0" dirty="0">
                <a:solidFill>
                  <a:srgbClr val="CDB380"/>
                </a:solidFill>
                <a:latin typeface="+mj-lt"/>
              </a:rPr>
              <a:t>HVALA NA PAŽNJI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521C81E-8547-FC53-0C1F-9C44C81977AB}"/>
              </a:ext>
            </a:extLst>
          </p:cNvPr>
          <p:cNvSpPr txBox="1"/>
          <p:nvPr/>
        </p:nvSpPr>
        <p:spPr>
          <a:xfrm>
            <a:off x="8554415" y="7475467"/>
            <a:ext cx="7258397" cy="5027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spc="600" noProof="0" dirty="0">
                <a:solidFill>
                  <a:schemeClr val="bg1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Zdravko Jurčec, dipl. ing. </a:t>
            </a:r>
            <a:r>
              <a:rPr lang="hr-HR" sz="2400" spc="600" noProof="0" dirty="0" err="1">
                <a:solidFill>
                  <a:schemeClr val="bg1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građ</a:t>
            </a:r>
            <a:r>
              <a:rPr lang="hr-HR" sz="2400" spc="600" noProof="0" dirty="0">
                <a:solidFill>
                  <a:schemeClr val="bg1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2848F74-6AE1-82EA-F96E-9EA292802EA6}"/>
              </a:ext>
            </a:extLst>
          </p:cNvPr>
          <p:cNvSpPr/>
          <p:nvPr/>
        </p:nvSpPr>
        <p:spPr>
          <a:xfrm>
            <a:off x="6089195" y="11428818"/>
            <a:ext cx="12188825" cy="11490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hr-HR" sz="2400" spc="600" noProof="0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  <a:p>
            <a:pPr algn="ctr">
              <a:lnSpc>
                <a:spcPct val="150000"/>
              </a:lnSpc>
            </a:pPr>
            <a:r>
              <a:rPr lang="hr-HR" sz="2400" spc="600" noProof="0" dirty="0">
                <a:solidFill>
                  <a:schemeClr val="bg1"/>
                </a:solidFill>
                <a:latin typeface="HK Nova Medium" panose="00000600000000000000" pitchFamily="2" charset="0"/>
                <a:ea typeface="Montserrat Medium" charset="0"/>
                <a:cs typeface="Montserrat Medium" charset="0"/>
              </a:rPr>
              <a:t>ZAGREB, 03.04.2025.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0E722A55-BCF5-EF69-F42F-C310B463E59B}"/>
              </a:ext>
            </a:extLst>
          </p:cNvPr>
          <p:cNvSpPr/>
          <p:nvPr/>
        </p:nvSpPr>
        <p:spPr>
          <a:xfrm>
            <a:off x="3170235" y="7241845"/>
            <a:ext cx="18026743" cy="120703"/>
          </a:xfrm>
          <a:prstGeom prst="rect">
            <a:avLst/>
          </a:prstGeom>
          <a:solidFill>
            <a:srgbClr val="031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8CFFED24-8080-243F-2685-6D7733F1D4A7}"/>
              </a:ext>
            </a:extLst>
          </p:cNvPr>
          <p:cNvSpPr/>
          <p:nvPr/>
        </p:nvSpPr>
        <p:spPr>
          <a:xfrm>
            <a:off x="9497058" y="12739446"/>
            <a:ext cx="5383533" cy="120703"/>
          </a:xfrm>
          <a:prstGeom prst="rect">
            <a:avLst/>
          </a:prstGeom>
          <a:solidFill>
            <a:srgbClr val="031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2250010B-9907-873B-A0DA-364D9F0ECBD7}"/>
              </a:ext>
            </a:extLst>
          </p:cNvPr>
          <p:cNvSpPr/>
          <p:nvPr/>
        </p:nvSpPr>
        <p:spPr>
          <a:xfrm>
            <a:off x="-5220" y="566911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59DDE842-B2AB-998A-10B4-4E51AB11DE0D}"/>
              </a:ext>
            </a:extLst>
          </p:cNvPr>
          <p:cNvSpPr txBox="1"/>
          <p:nvPr/>
        </p:nvSpPr>
        <p:spPr>
          <a:xfrm>
            <a:off x="1161677" y="683899"/>
            <a:ext cx="5015883" cy="1408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b="1" spc="600" noProof="0" dirty="0">
                <a:solidFill>
                  <a:srgbClr val="E8DDCB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03. TRAVANJ</a:t>
            </a:r>
          </a:p>
          <a:p>
            <a:pPr>
              <a:lnSpc>
                <a:spcPct val="150000"/>
              </a:lnSpc>
            </a:pPr>
            <a:r>
              <a:rPr lang="hr-HR" sz="3200" b="1" spc="600" noProof="0" dirty="0">
                <a:solidFill>
                  <a:srgbClr val="E8DDCB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2025</a:t>
            </a: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CD9D9847-BE0D-3DA1-5E39-4F092F0334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517525" cy="539750"/>
            <a:chOff x="705" y="1075"/>
            <a:chExt cx="997" cy="1042"/>
          </a:xfrm>
        </p:grpSpPr>
      </p:grpSp>
      <p:graphicFrame>
        <p:nvGraphicFramePr>
          <p:cNvPr id="30" name="Tablica 5">
            <a:extLst>
              <a:ext uri="{FF2B5EF4-FFF2-40B4-BE49-F238E27FC236}">
                <a16:creationId xmlns:a16="http://schemas.microsoft.com/office/drawing/2014/main" id="{1A5842CD-3B36-9CB0-1586-DA50398AE721}"/>
              </a:ext>
            </a:extLst>
          </p:cNvPr>
          <p:cNvGraphicFramePr>
            <a:graphicFrameLocks noGrp="1"/>
          </p:cNvGraphicFramePr>
          <p:nvPr/>
        </p:nvGraphicFramePr>
        <p:xfrm>
          <a:off x="1165830" y="11773396"/>
          <a:ext cx="44978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923">
                  <a:extLst>
                    <a:ext uri="{9D8B030D-6E8A-4147-A177-3AD203B41FA5}">
                      <a16:colId xmlns:a16="http://schemas.microsoft.com/office/drawing/2014/main" val="1362724679"/>
                    </a:ext>
                  </a:extLst>
                </a:gridCol>
                <a:gridCol w="2248923">
                  <a:extLst>
                    <a:ext uri="{9D8B030D-6E8A-4147-A177-3AD203B41FA5}">
                      <a16:colId xmlns:a16="http://schemas.microsoft.com/office/drawing/2014/main" val="192377166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hr-HR" sz="1200" b="0" noProof="0" dirty="0">
                          <a:solidFill>
                            <a:srgbClr val="CDB380"/>
                          </a:solidFill>
                          <a:latin typeface="+mj-lt"/>
                        </a:rPr>
                        <a:t>KONCEPT BUDUĆEG RAZVOJA GRADA ZAGREBA I OKOLICE UZ RIJEKU SAVU I KANAL SAVA-SAVA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55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171" marR="0" lvl="1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kern="1200" noProof="0" dirty="0">
                          <a:solidFill>
                            <a:srgbClr val="CDB3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Jurcon Projekt</a:t>
                      </a:r>
                    </a:p>
                    <a:p>
                      <a:pPr lvl="1"/>
                      <a:endParaRPr lang="hr-HR" sz="1200" kern="1200" noProof="0" dirty="0">
                        <a:solidFill>
                          <a:srgbClr val="CDB38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hr-HR" sz="1200" noProof="0" dirty="0">
                        <a:solidFill>
                          <a:srgbClr val="CDB38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04248"/>
                  </a:ext>
                </a:extLst>
              </a:tr>
            </a:tbl>
          </a:graphicData>
        </a:graphic>
      </p:graphicFrame>
      <p:pic>
        <p:nvPicPr>
          <p:cNvPr id="39" name="Picture 49">
            <a:extLst>
              <a:ext uri="{FF2B5EF4-FFF2-40B4-BE49-F238E27FC236}">
                <a16:creationId xmlns:a16="http://schemas.microsoft.com/office/drawing/2014/main" id="{CF073CB0-3F4C-DD84-2809-10848C7452FA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127" y="12307249"/>
            <a:ext cx="798477" cy="552900"/>
          </a:xfrm>
          <a:prstGeom prst="rect">
            <a:avLst/>
          </a:prstGeom>
        </p:spPr>
      </p:pic>
      <p:sp>
        <p:nvSpPr>
          <p:cNvPr id="40" name="Rectangle 9">
            <a:extLst>
              <a:ext uri="{FF2B5EF4-FFF2-40B4-BE49-F238E27FC236}">
                <a16:creationId xmlns:a16="http://schemas.microsoft.com/office/drawing/2014/main" id="{D2B99B3D-6D04-C53B-3F65-B5262F122DC8}"/>
              </a:ext>
            </a:extLst>
          </p:cNvPr>
          <p:cNvSpPr/>
          <p:nvPr/>
        </p:nvSpPr>
        <p:spPr>
          <a:xfrm>
            <a:off x="7310" y="11683472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379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Prilagođeno 1">
      <a:dk1>
        <a:srgbClr val="031634"/>
      </a:dk1>
      <a:lt1>
        <a:srgbClr val="E8DDCB"/>
      </a:lt1>
      <a:dk2>
        <a:srgbClr val="033649"/>
      </a:dk2>
      <a:lt2>
        <a:srgbClr val="FFFFFF"/>
      </a:lt2>
      <a:accent1>
        <a:srgbClr val="031634"/>
      </a:accent1>
      <a:accent2>
        <a:srgbClr val="033649"/>
      </a:accent2>
      <a:accent3>
        <a:srgbClr val="036564"/>
      </a:accent3>
      <a:accent4>
        <a:srgbClr val="CDB380"/>
      </a:accent4>
      <a:accent5>
        <a:srgbClr val="E8DDCB"/>
      </a:accent5>
      <a:accent6>
        <a:srgbClr val="F6F1EA"/>
      </a:accent6>
      <a:hlink>
        <a:srgbClr val="F33B48"/>
      </a:hlink>
      <a:folHlink>
        <a:srgbClr val="FFC000"/>
      </a:folHlink>
    </a:clrScheme>
    <a:fontScheme name="JP - HK">
      <a:majorFont>
        <a:latin typeface="HK Nova Medium"/>
        <a:ea typeface=""/>
        <a:cs typeface=""/>
      </a:majorFont>
      <a:minorFont>
        <a:latin typeface="HK Nova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1C6299-BA6F-49AD-BA05-13BB531528AD}">
  <we:reference id="wa104178141" version="4.3.3.0" store="hr-HR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A6BE061ED12140B0689108ECD50FC0" ma:contentTypeVersion="11" ma:contentTypeDescription="Create a new document." ma:contentTypeScope="" ma:versionID="02b15cd28b23e71209fd952e1aa3767c">
  <xsd:schema xmlns:xsd="http://www.w3.org/2001/XMLSchema" xmlns:xs="http://www.w3.org/2001/XMLSchema" xmlns:p="http://schemas.microsoft.com/office/2006/metadata/properties" xmlns:ns3="23c0da72-e48f-4503-bb6f-dce830d08e77" xmlns:ns4="1f831f25-add5-424b-83f3-cb55a53e0134" targetNamespace="http://schemas.microsoft.com/office/2006/metadata/properties" ma:root="true" ma:fieldsID="7a789047805b7995dbb16cd567ade186" ns3:_="" ns4:_="">
    <xsd:import namespace="23c0da72-e48f-4503-bb6f-dce830d08e77"/>
    <xsd:import namespace="1f831f25-add5-424b-83f3-cb55a53e01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0da72-e48f-4503-bb6f-dce830d08e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31f25-add5-424b-83f3-cb55a53e0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E725A8-15A3-4B32-B2C1-6CFA1A55DE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82AC07-4A9B-42F8-892C-98095FF0B7A5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1f831f25-add5-424b-83f3-cb55a53e0134"/>
    <ds:schemaRef ds:uri="23c0da72-e48f-4503-bb6f-dce830d08e7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EE85A1F-11EF-4212-9898-3269EDD5B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c0da72-e48f-4503-bb6f-dce830d08e77"/>
    <ds:schemaRef ds:uri="1f831f25-add5-424b-83f3-cb55a53e0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33176</TotalTime>
  <Words>398</Words>
  <Application>Microsoft Office PowerPoint</Application>
  <PresentationFormat>Prilagođeno</PresentationFormat>
  <Paragraphs>91</Paragraphs>
  <Slides>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3" baseType="lpstr">
      <vt:lpstr>HK Nova Medium</vt:lpstr>
      <vt:lpstr>Source Sans Pro Light</vt:lpstr>
      <vt:lpstr>Arial</vt:lpstr>
      <vt:lpstr>Lato Light</vt:lpstr>
      <vt:lpstr>Calibri</vt:lpstr>
      <vt:lpstr>Montserrat Medium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JP_SAVA</dc:title>
  <dc:subject/>
  <dc:creator>Jurcon projekt</dc:creator>
  <cp:keywords/>
  <dc:description/>
  <cp:lastModifiedBy>Jelena Luketa Knez</cp:lastModifiedBy>
  <cp:revision>6386</cp:revision>
  <dcterms:created xsi:type="dcterms:W3CDTF">2014-11-12T21:47:38Z</dcterms:created>
  <dcterms:modified xsi:type="dcterms:W3CDTF">2025-04-10T08:27:21Z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0x01010052A6BE061ED12140B0689108ECD50FC0</vt:lpwstr>
  </property>
</Properties>
</file>