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966" r:id="rId4"/>
  </p:sldMasterIdLst>
  <p:notesMasterIdLst>
    <p:notesMasterId r:id="rId14"/>
  </p:notesMasterIdLst>
  <p:handoutMasterIdLst>
    <p:handoutMasterId r:id="rId15"/>
  </p:handoutMasterIdLst>
  <p:sldIdLst>
    <p:sldId id="2570" r:id="rId5"/>
    <p:sldId id="2594" r:id="rId6"/>
    <p:sldId id="2608" r:id="rId7"/>
    <p:sldId id="278" r:id="rId8"/>
    <p:sldId id="2607" r:id="rId9"/>
    <p:sldId id="2609" r:id="rId10"/>
    <p:sldId id="2610" r:id="rId11"/>
    <p:sldId id="2611" r:id="rId12"/>
    <p:sldId id="2606" r:id="rId13"/>
  </p:sldIdLst>
  <p:sldSz cx="24377650" cy="13716000"/>
  <p:notesSz cx="6858000" cy="9144000"/>
  <p:embeddedFontLst>
    <p:embeddedFont>
      <p:font typeface="HK Nova Medium" panose="020B0604020202020204" charset="0"/>
      <p:regular r:id="rId16"/>
    </p:embeddedFont>
    <p:embeddedFont>
      <p:font typeface="Lato Light" panose="020F0502020204030203" pitchFamily="34" charset="0"/>
      <p:regular r:id="rId17"/>
      <p:italic r:id="rId18"/>
    </p:embeddedFont>
    <p:embeddedFont>
      <p:font typeface="Montserrat Medium" panose="00000600000000000000" pitchFamily="2" charset="0"/>
      <p:regular r:id="rId19"/>
      <p:italic r:id="rId20"/>
    </p:embeddedFont>
    <p:embeddedFont>
      <p:font typeface="Source Sans Pro Light" panose="020B0403030403020204" pitchFamily="34" charset="0"/>
      <p:regular r:id="rId21"/>
      <p:italic r:id="rId22"/>
    </p:embeddedFont>
  </p:embeddedFontLst>
  <p:defaultTextStyle>
    <a:defPPr>
      <a:defRPr lang="en-US"/>
    </a:defPPr>
    <a:lvl1pPr marL="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21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434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651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6868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086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D638747-4A86-44EC-A7C7-B2A7DE3B003D}">
          <p14:sldIdLst>
            <p14:sldId id="2570"/>
            <p14:sldId id="2594"/>
            <p14:sldId id="2608"/>
            <p14:sldId id="278"/>
            <p14:sldId id="2607"/>
            <p14:sldId id="2609"/>
            <p14:sldId id="2610"/>
            <p14:sldId id="2611"/>
            <p14:sldId id="2606"/>
          </p14:sldIdLst>
        </p14:section>
        <p14:section name="Untitled Section" id="{E5149352-1BC3-4CD5-824B-BF2E844D9943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CDB380"/>
    <a:srgbClr val="031634"/>
    <a:srgbClr val="E8DDCB"/>
    <a:srgbClr val="033649"/>
    <a:srgbClr val="036564"/>
    <a:srgbClr val="4ECDC4"/>
    <a:srgbClr val="556270"/>
    <a:srgbClr val="C46158"/>
    <a:srgbClr val="8B9CE9"/>
    <a:srgbClr val="548B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73" autoAdjust="0"/>
    <p:restoredTop sz="95220" autoAdjust="0"/>
  </p:normalViewPr>
  <p:slideViewPr>
    <p:cSldViewPr snapToObjects="1">
      <p:cViewPr varScale="1">
        <p:scale>
          <a:sx n="52" d="100"/>
          <a:sy n="52" d="100"/>
        </p:scale>
        <p:origin x="996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49" d="100"/>
        <a:sy n="49" d="100"/>
      </p:scale>
      <p:origin x="0" y="0"/>
    </p:cViewPr>
  </p:sorterViewPr>
  <p:notesViewPr>
    <p:cSldViewPr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font" Target="fonts/font6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lena Luketa Knez" userId="bc471bea-0d2a-4d03-98d2-1244d9381815" providerId="ADAL" clId="{DE8905F5-4050-4AAA-BE15-9AA5C85FA2DD}"/>
    <pc:docChg chg="delSld modSection">
      <pc:chgData name="Jelena Luketa Knez" userId="bc471bea-0d2a-4d03-98d2-1244d9381815" providerId="ADAL" clId="{DE8905F5-4050-4AAA-BE15-9AA5C85FA2DD}" dt="2025-04-10T08:20:20.696" v="0" actId="2696"/>
      <pc:docMkLst>
        <pc:docMk/>
      </pc:docMkLst>
      <pc:sldChg chg="del">
        <pc:chgData name="Jelena Luketa Knez" userId="bc471bea-0d2a-4d03-98d2-1244d9381815" providerId="ADAL" clId="{DE8905F5-4050-4AAA-BE15-9AA5C85FA2DD}" dt="2025-04-10T08:20:20.696" v="0" actId="2696"/>
        <pc:sldMkLst>
          <pc:docMk/>
          <pc:sldMk cId="768304363" sldId="2612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>
            <a:extLst>
              <a:ext uri="{FF2B5EF4-FFF2-40B4-BE49-F238E27FC236}">
                <a16:creationId xmlns:a16="http://schemas.microsoft.com/office/drawing/2014/main" id="{3EC1524A-E988-4791-90AB-10261BDB135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8CC0FAA3-460D-4F32-A1D4-8901A36E14D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8680A698-0758-4220-99CC-49A23CD0A66D}" type="datetimeFigureOut">
              <a:rPr lang="hr-HR" smtClean="0"/>
              <a:t>10.4.2025.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ADE3BE47-A386-4786-91F3-727882B313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r>
              <a:rPr lang="hr-HR"/>
              <a:t>1</a:t>
            </a:r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2B7F0B5B-1C0B-4A0F-A902-B0ECDA3330E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FF1355BD-79E1-4D04-B2D5-6031A236117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6125006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 b="0" i="0">
                <a:latin typeface="Source Sans Pro Light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 b="0" i="0">
                <a:latin typeface="Source Sans Pro Light" charset="0"/>
              </a:defRPr>
            </a:lvl1pPr>
          </a:lstStyle>
          <a:p>
            <a:fld id="{EFC10EE1-B198-C942-8235-326C972CBB30}" type="datetimeFigureOut">
              <a:rPr lang="en-US" smtClean="0"/>
              <a:pPr/>
              <a:t>4/10/2025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6" rIns="91432" bIns="4571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32" tIns="45716" rIns="91432" bIns="45716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 b="0" i="0">
                <a:latin typeface="Source Sans Pro Light" charset="0"/>
              </a:defRPr>
            </a:lvl1pPr>
          </a:lstStyle>
          <a:p>
            <a:r>
              <a:rPr lang="en-US"/>
              <a:t>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 b="0" i="0">
                <a:latin typeface="Source Sans Pro Light" charset="0"/>
              </a:defRPr>
            </a:lvl1pPr>
          </a:lstStyle>
          <a:p>
            <a:fld id="{006BE02D-20C0-F840-AFAC-BEA99C74FD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217" rtl="0" eaLnBrk="1" latinLnBrk="0" hangingPunct="1">
      <a:defRPr sz="2400" b="0" i="0" kern="1200">
        <a:solidFill>
          <a:schemeClr val="tx1"/>
        </a:solidFill>
        <a:latin typeface="Source Sans Pro Light" charset="0"/>
        <a:ea typeface="+mn-ea"/>
        <a:cs typeface="+mn-cs"/>
      </a:defRPr>
    </a:lvl1pPr>
    <a:lvl2pPr marL="914217" algn="l" defTabSz="914217" rtl="0" eaLnBrk="1" latinLnBrk="0" hangingPunct="1">
      <a:defRPr sz="2400" b="0" i="0" kern="1200">
        <a:solidFill>
          <a:schemeClr val="tx1"/>
        </a:solidFill>
        <a:latin typeface="Source Sans Pro Light" charset="0"/>
        <a:ea typeface="+mn-ea"/>
        <a:cs typeface="+mn-cs"/>
      </a:defRPr>
    </a:lvl2pPr>
    <a:lvl3pPr marL="1828434" algn="l" defTabSz="914217" rtl="0" eaLnBrk="1" latinLnBrk="0" hangingPunct="1">
      <a:defRPr sz="2400" b="0" i="0" kern="1200">
        <a:solidFill>
          <a:schemeClr val="tx1"/>
        </a:solidFill>
        <a:latin typeface="Source Sans Pro Light" charset="0"/>
        <a:ea typeface="+mn-ea"/>
        <a:cs typeface="+mn-cs"/>
      </a:defRPr>
    </a:lvl3pPr>
    <a:lvl4pPr marL="2742651" algn="l" defTabSz="914217" rtl="0" eaLnBrk="1" latinLnBrk="0" hangingPunct="1">
      <a:defRPr sz="2400" b="0" i="0" kern="1200">
        <a:solidFill>
          <a:schemeClr val="tx1"/>
        </a:solidFill>
        <a:latin typeface="Source Sans Pro Light" charset="0"/>
        <a:ea typeface="+mn-ea"/>
        <a:cs typeface="+mn-cs"/>
      </a:defRPr>
    </a:lvl4pPr>
    <a:lvl5pPr marL="3656868" algn="l" defTabSz="914217" rtl="0" eaLnBrk="1" latinLnBrk="0" hangingPunct="1">
      <a:defRPr sz="2400" b="0" i="0" kern="1200">
        <a:solidFill>
          <a:schemeClr val="tx1"/>
        </a:solidFill>
        <a:latin typeface="Source Sans Pro Light" charset="0"/>
        <a:ea typeface="+mn-ea"/>
        <a:cs typeface="+mn-cs"/>
      </a:defRPr>
    </a:lvl5pPr>
    <a:lvl6pPr marL="4571086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60017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499E1C-A453-9EA4-D970-F9F090A5F7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E093FA-0CBC-1967-4211-42EC460CD2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4CD523-43CD-A2B4-4B24-095E91A4FD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05589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Background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24377650" cy="13716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28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091F9973-9609-41AA-B763-20E92832D057}"/>
              </a:ext>
            </a:extLst>
          </p:cNvPr>
          <p:cNvSpPr/>
          <p:nvPr userDrawn="1"/>
        </p:nvSpPr>
        <p:spPr>
          <a:xfrm>
            <a:off x="717419" y="12632168"/>
            <a:ext cx="5029200" cy="8068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52872F62-3FE2-4123-ACC3-4AE3F5C9107A}"/>
              </a:ext>
            </a:extLst>
          </p:cNvPr>
          <p:cNvSpPr/>
          <p:nvPr userDrawn="1"/>
        </p:nvSpPr>
        <p:spPr>
          <a:xfrm>
            <a:off x="18631031" y="12632168"/>
            <a:ext cx="5029200" cy="8068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97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g Background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0" y="7850459"/>
            <a:ext cx="24377650" cy="5865541"/>
          </a:xfrm>
          <a:effectLst/>
        </p:spPr>
        <p:txBody>
          <a:bodyPr>
            <a:normAutofit/>
          </a:bodyPr>
          <a:lstStyle>
            <a:lvl1pPr marL="0" indent="0">
              <a:buNone/>
              <a:defRPr sz="28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103D9DB-55EB-4019-B592-945F45F21680}"/>
              </a:ext>
            </a:extLst>
          </p:cNvPr>
          <p:cNvSpPr/>
          <p:nvPr userDrawn="1"/>
        </p:nvSpPr>
        <p:spPr>
          <a:xfrm>
            <a:off x="717419" y="12632168"/>
            <a:ext cx="5029200" cy="8068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24183A8C-8EBE-4C03-BC5E-DD6E5B46E8F2}"/>
              </a:ext>
            </a:extLst>
          </p:cNvPr>
          <p:cNvSpPr/>
          <p:nvPr userDrawn="1"/>
        </p:nvSpPr>
        <p:spPr>
          <a:xfrm>
            <a:off x="18631031" y="12632168"/>
            <a:ext cx="5029200" cy="8068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7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0" y="3657600"/>
            <a:ext cx="24377650" cy="6936059"/>
          </a:xfrm>
          <a:effectLst/>
        </p:spPr>
        <p:txBody>
          <a:bodyPr>
            <a:normAutofit/>
          </a:bodyPr>
          <a:lstStyle>
            <a:lvl1pPr marL="0" indent="0">
              <a:buNone/>
              <a:defRPr sz="28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846019E-BEB5-43B3-A05E-D24A6A4AFCF1}"/>
              </a:ext>
            </a:extLst>
          </p:cNvPr>
          <p:cNvSpPr/>
          <p:nvPr userDrawn="1"/>
        </p:nvSpPr>
        <p:spPr>
          <a:xfrm>
            <a:off x="717419" y="12632168"/>
            <a:ext cx="5029200" cy="8068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AE9BC192-51B1-42E1-8E3F-446546EFC03F}"/>
              </a:ext>
            </a:extLst>
          </p:cNvPr>
          <p:cNvSpPr/>
          <p:nvPr userDrawn="1"/>
        </p:nvSpPr>
        <p:spPr>
          <a:xfrm>
            <a:off x="18631031" y="12632168"/>
            <a:ext cx="5029200" cy="8068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76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22612478" y="644154"/>
            <a:ext cx="782782" cy="8309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5964" y="730251"/>
            <a:ext cx="21025723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5964" y="12712701"/>
            <a:ext cx="548497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399" b="0" i="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5097" y="12712701"/>
            <a:ext cx="8227457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399" b="0" i="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16715" y="12712701"/>
            <a:ext cx="548497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99" b="0" i="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22611070" y="799387"/>
            <a:ext cx="763597" cy="523184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200" b="0" i="0" smtClean="0">
                <a:solidFill>
                  <a:schemeClr val="bg1"/>
                </a:solidFill>
                <a:latin typeface="+mj-lt"/>
                <a:ea typeface="Source Sans Pro Light" charset="0"/>
                <a:cs typeface="Source Sans Pro Light" charset="0"/>
              </a:rPr>
              <a:pPr algn="ctr"/>
              <a:t>‹#›</a:t>
            </a:fld>
            <a:endParaRPr lang="id-ID" sz="2200" b="0" i="0" dirty="0">
              <a:solidFill>
                <a:schemeClr val="bg1"/>
              </a:solidFill>
              <a:latin typeface="+mj-lt"/>
              <a:ea typeface="Source Sans Pro Light" charset="0"/>
              <a:cs typeface="Source Sans Pr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762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4034" r:id="rId2"/>
    <p:sldLayoutId id="2147484016" r:id="rId3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spd="slow">
        <p:fade/>
      </p:transition>
    </mc:Fallback>
  </mc:AlternateContent>
  <p:hf hdr="0" dt="0"/>
  <p:txStyles>
    <p:titleStyle>
      <a:lvl1pPr algn="l" defTabSz="1828343" rtl="0" eaLnBrk="1" latinLnBrk="0" hangingPunct="1">
        <a:lnSpc>
          <a:spcPct val="90000"/>
        </a:lnSpc>
        <a:spcBef>
          <a:spcPct val="0"/>
        </a:spcBef>
        <a:buNone/>
        <a:defRPr sz="8798" b="0" i="0" kern="1200">
          <a:solidFill>
            <a:schemeClr val="tx1"/>
          </a:solidFill>
          <a:latin typeface="Lato Light" charset="0"/>
          <a:ea typeface="Lato Light" charset="0"/>
          <a:cs typeface="Lato Light" charset="0"/>
        </a:defRPr>
      </a:lvl1pPr>
    </p:titleStyle>
    <p:bodyStyle>
      <a:lvl1pPr marL="457086" indent="-457086" algn="l" defTabSz="1828343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599" b="0" i="0" kern="1200">
          <a:solidFill>
            <a:schemeClr val="tx1"/>
          </a:solidFill>
          <a:latin typeface="+mj-lt"/>
          <a:ea typeface="Lato Light" charset="0"/>
          <a:cs typeface="Lato Light" charset="0"/>
        </a:defRPr>
      </a:lvl1pPr>
      <a:lvl2pPr marL="13712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799" b="0" i="0" kern="1200">
          <a:solidFill>
            <a:schemeClr val="tx1"/>
          </a:solidFill>
          <a:latin typeface="+mj-lt"/>
          <a:ea typeface="Lato Light" charset="0"/>
          <a:cs typeface="Lato Light" charset="0"/>
        </a:defRPr>
      </a:lvl2pPr>
      <a:lvl3pPr marL="2285429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999" b="0" i="0" kern="1200">
          <a:solidFill>
            <a:schemeClr val="tx1"/>
          </a:solidFill>
          <a:latin typeface="+mj-lt"/>
          <a:ea typeface="Lato Light" charset="0"/>
          <a:cs typeface="Lato Light" charset="0"/>
        </a:defRPr>
      </a:lvl3pPr>
      <a:lvl4pPr marL="3199600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b="0" i="0" kern="1200">
          <a:solidFill>
            <a:schemeClr val="tx1"/>
          </a:solidFill>
          <a:latin typeface="+mj-lt"/>
          <a:ea typeface="Lato Light" charset="0"/>
          <a:cs typeface="Lato Light" charset="0"/>
        </a:defRPr>
      </a:lvl4pPr>
      <a:lvl5pPr marL="4113771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b="0" i="0" kern="1200">
          <a:solidFill>
            <a:schemeClr val="tx1"/>
          </a:solidFill>
          <a:latin typeface="+mj-lt"/>
          <a:ea typeface="Lato Light" charset="0"/>
          <a:cs typeface="Lato Light" charset="0"/>
        </a:defRPr>
      </a:lvl5pPr>
      <a:lvl6pPr marL="5027943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4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6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1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3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4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6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7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5028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like 16">
            <a:extLst>
              <a:ext uri="{FF2B5EF4-FFF2-40B4-BE49-F238E27FC236}">
                <a16:creationId xmlns:a16="http://schemas.microsoft.com/office/drawing/2014/main" id="{9F3CD021-9C02-3096-00B0-CFFFD6CDA47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0" y="-635569"/>
            <a:ext cx="24363030" cy="17227476"/>
          </a:xfrm>
          <a:prstGeom prst="rect">
            <a:avLst/>
          </a:prstGeom>
          <a:blipFill dpi="0" rotWithShape="1">
            <a:blip r:embed="rId4">
              <a:alphaModFix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000"/>
                      </a14:imgEffect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/>
        </p:spPr>
      </p:pic>
      <p:sp>
        <p:nvSpPr>
          <p:cNvPr id="18" name="Rectangle 8">
            <a:extLst>
              <a:ext uri="{FF2B5EF4-FFF2-40B4-BE49-F238E27FC236}">
                <a16:creationId xmlns:a16="http://schemas.microsoft.com/office/drawing/2014/main" id="{6568A88A-03A9-403A-BA3D-6E0D1EA79776}"/>
              </a:ext>
            </a:extLst>
          </p:cNvPr>
          <p:cNvSpPr/>
          <p:nvPr/>
        </p:nvSpPr>
        <p:spPr>
          <a:xfrm>
            <a:off x="-5220" y="0"/>
            <a:ext cx="24377651" cy="13716000"/>
          </a:xfrm>
          <a:prstGeom prst="rect">
            <a:avLst/>
          </a:prstGeom>
          <a:solidFill>
            <a:srgbClr val="033649">
              <a:alpha val="74902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2" rIns="91425" bIns="45712" spcCol="0" rtlCol="0" anchor="ctr"/>
          <a:lstStyle/>
          <a:p>
            <a:pPr algn="ctr"/>
            <a:endParaRPr lang="hr-HR" noProof="0" dirty="0">
              <a:latin typeface="Lato Light" charset="0"/>
              <a:cs typeface="Lato Light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E5C0755C-099D-4257-BD89-AECE9CC9CBE3}"/>
              </a:ext>
            </a:extLst>
          </p:cNvPr>
          <p:cNvSpPr txBox="1"/>
          <p:nvPr/>
        </p:nvSpPr>
        <p:spPr>
          <a:xfrm>
            <a:off x="6883127" y="5639396"/>
            <a:ext cx="1060098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hr-HR" sz="4400" b="0" noProof="0" dirty="0">
              <a:solidFill>
                <a:srgbClr val="CDB380"/>
              </a:solidFill>
              <a:latin typeface="+mj-lt"/>
            </a:endParaRPr>
          </a:p>
          <a:p>
            <a:pPr algn="ctr"/>
            <a:r>
              <a:rPr lang="hr-HR" sz="4400" dirty="0">
                <a:solidFill>
                  <a:srgbClr val="CDB380"/>
                </a:solidFill>
                <a:latin typeface="+mj-lt"/>
              </a:rPr>
              <a:t>PROBLEMATIKA PODZEMNIH VODA</a:t>
            </a:r>
            <a:endParaRPr lang="hr-HR" sz="4400" b="0" noProof="0" dirty="0">
              <a:solidFill>
                <a:srgbClr val="CDB380"/>
              </a:solidFill>
              <a:latin typeface="+mj-lt"/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6A81B7A8-F3F5-452F-B257-0F7C63E2B0A1}"/>
              </a:ext>
            </a:extLst>
          </p:cNvPr>
          <p:cNvSpPr txBox="1"/>
          <p:nvPr/>
        </p:nvSpPr>
        <p:spPr>
          <a:xfrm>
            <a:off x="8554415" y="7475467"/>
            <a:ext cx="7258397" cy="50270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r-HR" sz="2400" spc="600" noProof="0" dirty="0">
                <a:solidFill>
                  <a:schemeClr val="bg1"/>
                </a:solidFill>
                <a:latin typeface="HK Nova Medium" panose="00000600000000000000" pitchFamily="2" charset="0"/>
                <a:ea typeface="Lato" charset="0"/>
                <a:cs typeface="Lato" charset="0"/>
              </a:rPr>
              <a:t>Zdravko Jurčec, dipl. ing. </a:t>
            </a:r>
            <a:r>
              <a:rPr lang="hr-HR" sz="2400" spc="600" noProof="0" dirty="0" err="1">
                <a:solidFill>
                  <a:schemeClr val="bg1"/>
                </a:solidFill>
                <a:latin typeface="HK Nova Medium" panose="00000600000000000000" pitchFamily="2" charset="0"/>
                <a:ea typeface="Lato" charset="0"/>
                <a:cs typeface="Lato" charset="0"/>
              </a:rPr>
              <a:t>građ</a:t>
            </a:r>
            <a:r>
              <a:rPr lang="hr-HR" sz="2400" spc="600" noProof="0" dirty="0">
                <a:solidFill>
                  <a:schemeClr val="bg1"/>
                </a:solidFill>
                <a:latin typeface="HK Nova Medium" panose="00000600000000000000" pitchFamily="2" charset="0"/>
                <a:ea typeface="Lato" charset="0"/>
                <a:cs typeface="Lato" charset="0"/>
              </a:rPr>
              <a:t>.</a:t>
            </a: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903FC0E7-D5D8-4C16-BB36-6AE5FDAFFF3E}"/>
              </a:ext>
            </a:extLst>
          </p:cNvPr>
          <p:cNvSpPr/>
          <p:nvPr/>
        </p:nvSpPr>
        <p:spPr>
          <a:xfrm>
            <a:off x="6089195" y="11428818"/>
            <a:ext cx="12188825" cy="114903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endParaRPr lang="hr-HR" sz="2400" spc="600" noProof="0" dirty="0">
              <a:solidFill>
                <a:schemeClr val="bg1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pPr algn="ctr">
              <a:lnSpc>
                <a:spcPct val="150000"/>
              </a:lnSpc>
            </a:pPr>
            <a:r>
              <a:rPr lang="hr-HR" sz="2400" spc="600" noProof="0" dirty="0">
                <a:solidFill>
                  <a:schemeClr val="bg1"/>
                </a:solidFill>
                <a:latin typeface="HK Nova Medium" panose="00000600000000000000" pitchFamily="2" charset="0"/>
                <a:ea typeface="Montserrat Medium" charset="0"/>
                <a:cs typeface="Montserrat Medium" charset="0"/>
              </a:rPr>
              <a:t>ZAGREB, 03.04.2025.</a:t>
            </a: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D7B0E9BC-D0E8-42A7-8CA3-7034279B4A97}"/>
              </a:ext>
            </a:extLst>
          </p:cNvPr>
          <p:cNvSpPr/>
          <p:nvPr/>
        </p:nvSpPr>
        <p:spPr>
          <a:xfrm>
            <a:off x="3170235" y="7241845"/>
            <a:ext cx="18026743" cy="120703"/>
          </a:xfrm>
          <a:prstGeom prst="rect">
            <a:avLst/>
          </a:prstGeom>
          <a:solidFill>
            <a:srgbClr val="031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noProof="0" dirty="0"/>
          </a:p>
        </p:txBody>
      </p:sp>
      <p:sp>
        <p:nvSpPr>
          <p:cNvPr id="20" name="Rectangle 9">
            <a:extLst>
              <a:ext uri="{FF2B5EF4-FFF2-40B4-BE49-F238E27FC236}">
                <a16:creationId xmlns:a16="http://schemas.microsoft.com/office/drawing/2014/main" id="{10025FD9-7187-464D-ACF9-2EF5F46BB4D2}"/>
              </a:ext>
            </a:extLst>
          </p:cNvPr>
          <p:cNvSpPr/>
          <p:nvPr/>
        </p:nvSpPr>
        <p:spPr>
          <a:xfrm>
            <a:off x="9497058" y="12739446"/>
            <a:ext cx="5383533" cy="120703"/>
          </a:xfrm>
          <a:prstGeom prst="rect">
            <a:avLst/>
          </a:prstGeom>
          <a:solidFill>
            <a:srgbClr val="031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noProof="0" dirty="0"/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B0DF279D-4D46-42F8-85B1-90B8247E798B}"/>
              </a:ext>
            </a:extLst>
          </p:cNvPr>
          <p:cNvSpPr/>
          <p:nvPr/>
        </p:nvSpPr>
        <p:spPr>
          <a:xfrm>
            <a:off x="-5220" y="566911"/>
            <a:ext cx="611645" cy="1642889"/>
          </a:xfrm>
          <a:prstGeom prst="rect">
            <a:avLst/>
          </a:prstGeom>
          <a:solidFill>
            <a:srgbClr val="CDB3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noProof="0" dirty="0"/>
          </a:p>
        </p:txBody>
      </p:sp>
      <p:sp>
        <p:nvSpPr>
          <p:cNvPr id="27" name="TextBox 5">
            <a:extLst>
              <a:ext uri="{FF2B5EF4-FFF2-40B4-BE49-F238E27FC236}">
                <a16:creationId xmlns:a16="http://schemas.microsoft.com/office/drawing/2014/main" id="{9B314F30-601F-489F-888B-FA2F7C3B3140}"/>
              </a:ext>
            </a:extLst>
          </p:cNvPr>
          <p:cNvSpPr txBox="1"/>
          <p:nvPr/>
        </p:nvSpPr>
        <p:spPr>
          <a:xfrm>
            <a:off x="1161677" y="683899"/>
            <a:ext cx="5015883" cy="14089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r-HR" sz="3200" b="1" spc="600" noProof="0" dirty="0">
                <a:solidFill>
                  <a:srgbClr val="E8DDCB"/>
                </a:solidFill>
                <a:latin typeface="HK Nova Medium" panose="00000600000000000000" pitchFamily="2" charset="0"/>
                <a:ea typeface="Lato" charset="0"/>
                <a:cs typeface="Lato" charset="0"/>
              </a:rPr>
              <a:t>03. TRAVANJ</a:t>
            </a:r>
          </a:p>
          <a:p>
            <a:pPr>
              <a:lnSpc>
                <a:spcPct val="150000"/>
              </a:lnSpc>
            </a:pPr>
            <a:r>
              <a:rPr lang="hr-HR" sz="3200" b="1" spc="600" noProof="0" dirty="0">
                <a:solidFill>
                  <a:srgbClr val="E8DDCB"/>
                </a:solidFill>
                <a:latin typeface="HK Nova Medium" panose="00000600000000000000" pitchFamily="2" charset="0"/>
                <a:ea typeface="Lato" charset="0"/>
                <a:cs typeface="Lato" charset="0"/>
              </a:rPr>
              <a:t>2025</a:t>
            </a:r>
          </a:p>
        </p:txBody>
      </p:sp>
      <p:grpSp>
        <p:nvGrpSpPr>
          <p:cNvPr id="4099" name="Group 3"/>
          <p:cNvGrpSpPr>
            <a:grpSpLocks noChangeAspect="1"/>
          </p:cNvGrpSpPr>
          <p:nvPr/>
        </p:nvGrpSpPr>
        <p:grpSpPr bwMode="auto">
          <a:xfrm>
            <a:off x="0" y="0"/>
            <a:ext cx="517525" cy="539750"/>
            <a:chOff x="705" y="1075"/>
            <a:chExt cx="997" cy="1042"/>
          </a:xfrm>
        </p:grpSpPr>
      </p:grpSp>
      <p:graphicFrame>
        <p:nvGraphicFramePr>
          <p:cNvPr id="30" name="Tablica 5">
            <a:extLst>
              <a:ext uri="{FF2B5EF4-FFF2-40B4-BE49-F238E27FC236}">
                <a16:creationId xmlns:a16="http://schemas.microsoft.com/office/drawing/2014/main" id="{E5AB8644-43FE-4036-9FA6-31FFE5E34C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1257694"/>
              </p:ext>
            </p:extLst>
          </p:nvPr>
        </p:nvGraphicFramePr>
        <p:xfrm>
          <a:off x="1165830" y="11773396"/>
          <a:ext cx="4497846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8923">
                  <a:extLst>
                    <a:ext uri="{9D8B030D-6E8A-4147-A177-3AD203B41FA5}">
                      <a16:colId xmlns:a16="http://schemas.microsoft.com/office/drawing/2014/main" val="1362724679"/>
                    </a:ext>
                  </a:extLst>
                </a:gridCol>
                <a:gridCol w="2248923">
                  <a:extLst>
                    <a:ext uri="{9D8B030D-6E8A-4147-A177-3AD203B41FA5}">
                      <a16:colId xmlns:a16="http://schemas.microsoft.com/office/drawing/2014/main" val="192377166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just"/>
                      <a:r>
                        <a:rPr lang="hr-HR" sz="1200" b="0" noProof="0" dirty="0">
                          <a:solidFill>
                            <a:srgbClr val="CDB380"/>
                          </a:solidFill>
                          <a:latin typeface="+mj-lt"/>
                        </a:rPr>
                        <a:t>KONCEPT BUDUĆEG RAZVOJA GRADA ZAGREBA I OKOLICE UZ RIJEKU SAVU I KANAL SAVA-SAVA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0554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914171" marR="0" lvl="1" indent="0" algn="l" defTabSz="18283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200" kern="1200" noProof="0" dirty="0">
                          <a:solidFill>
                            <a:srgbClr val="CDB38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Jurcon Projekt</a:t>
                      </a:r>
                    </a:p>
                    <a:p>
                      <a:pPr lvl="1"/>
                      <a:endParaRPr lang="hr-HR" sz="1200" kern="1200" noProof="0" dirty="0">
                        <a:solidFill>
                          <a:srgbClr val="CDB38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ctr">
                        <a:spcAft>
                          <a:spcPts val="0"/>
                        </a:spcAft>
                        <a:tabLst>
                          <a:tab pos="2865755" algn="ctr"/>
                          <a:tab pos="5731510" algn="r"/>
                        </a:tabLst>
                      </a:pPr>
                      <a:endParaRPr lang="hr-HR" sz="1200" noProof="0" dirty="0">
                        <a:solidFill>
                          <a:srgbClr val="CDB38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404248"/>
                  </a:ext>
                </a:extLst>
              </a:tr>
            </a:tbl>
          </a:graphicData>
        </a:graphic>
      </p:graphicFrame>
      <p:pic>
        <p:nvPicPr>
          <p:cNvPr id="39" name="Picture 49">
            <a:extLst>
              <a:ext uri="{FF2B5EF4-FFF2-40B4-BE49-F238E27FC236}">
                <a16:creationId xmlns:a16="http://schemas.microsoft.com/office/drawing/2014/main" id="{D51962BE-3AA6-4B12-A884-A1D7196C8AC5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2127" y="12307249"/>
            <a:ext cx="798477" cy="552900"/>
          </a:xfrm>
          <a:prstGeom prst="rect">
            <a:avLst/>
          </a:prstGeom>
        </p:spPr>
      </p:pic>
      <p:sp>
        <p:nvSpPr>
          <p:cNvPr id="40" name="Rectangle 9">
            <a:extLst>
              <a:ext uri="{FF2B5EF4-FFF2-40B4-BE49-F238E27FC236}">
                <a16:creationId xmlns:a16="http://schemas.microsoft.com/office/drawing/2014/main" id="{67CFFEFB-9AF4-4695-B9D9-B1419C4D717A}"/>
              </a:ext>
            </a:extLst>
          </p:cNvPr>
          <p:cNvSpPr/>
          <p:nvPr/>
        </p:nvSpPr>
        <p:spPr>
          <a:xfrm>
            <a:off x="7310" y="11683472"/>
            <a:ext cx="611645" cy="1642889"/>
          </a:xfrm>
          <a:prstGeom prst="rect">
            <a:avLst/>
          </a:prstGeom>
          <a:solidFill>
            <a:srgbClr val="CDB3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49746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E829A3-EEFE-8FC5-E6EC-96F18792C8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id="{AE1E120C-5179-2271-6709-8A138AB0751D}"/>
              </a:ext>
            </a:extLst>
          </p:cNvPr>
          <p:cNvSpPr/>
          <p:nvPr/>
        </p:nvSpPr>
        <p:spPr>
          <a:xfrm>
            <a:off x="6177561" y="-1"/>
            <a:ext cx="15593663" cy="13716000"/>
          </a:xfrm>
          <a:prstGeom prst="rect">
            <a:avLst/>
          </a:prstGeom>
          <a:solidFill>
            <a:srgbClr val="03163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noProof="0" dirty="0"/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66CF2CAF-7238-7EBC-E159-CAF47C6949A4}"/>
              </a:ext>
            </a:extLst>
          </p:cNvPr>
          <p:cNvSpPr txBox="1"/>
          <p:nvPr/>
        </p:nvSpPr>
        <p:spPr>
          <a:xfrm>
            <a:off x="884051" y="566911"/>
            <a:ext cx="5015883" cy="17588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r-HR" sz="4000" b="1" noProof="0" dirty="0">
                <a:latin typeface="Calibri" panose="020F0502020204030204" pitchFamily="34" charset="0"/>
              </a:rPr>
              <a:t>Urbanizirani razvoj prostora</a:t>
            </a:r>
            <a:endParaRPr lang="hr-HR" sz="4000" b="1" noProof="0" dirty="0">
              <a:solidFill>
                <a:srgbClr val="031634"/>
              </a:solidFill>
              <a:latin typeface="HK Nova Medium" panose="00000600000000000000" pitchFamily="2" charset="0"/>
              <a:ea typeface="Lato" charset="0"/>
              <a:cs typeface="Lato" charset="0"/>
            </a:endParaRPr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200BD09C-5E9E-BDFF-D66F-C66B61A47DC7}"/>
              </a:ext>
            </a:extLst>
          </p:cNvPr>
          <p:cNvSpPr/>
          <p:nvPr/>
        </p:nvSpPr>
        <p:spPr>
          <a:xfrm>
            <a:off x="-5220" y="566911"/>
            <a:ext cx="611645" cy="1642889"/>
          </a:xfrm>
          <a:prstGeom prst="rect">
            <a:avLst/>
          </a:prstGeom>
          <a:solidFill>
            <a:srgbClr val="CDB3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noProof="0" dirty="0"/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16FFFA2A-FC31-0E03-0FB3-364AA496E7CD}"/>
              </a:ext>
            </a:extLst>
          </p:cNvPr>
          <p:cNvSpPr txBox="1"/>
          <p:nvPr/>
        </p:nvSpPr>
        <p:spPr>
          <a:xfrm>
            <a:off x="606424" y="2581899"/>
            <a:ext cx="5293510" cy="14010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r-HR" sz="3200" b="1" dirty="0">
                <a:solidFill>
                  <a:srgbClr val="031634"/>
                </a:solidFill>
                <a:latin typeface="Calibri" panose="020F0502020204030204" pitchFamily="34" charset="0"/>
                <a:ea typeface="Lato" charset="0"/>
                <a:cs typeface="Lato" charset="0"/>
              </a:rPr>
              <a:t>Urbanizirani prostor grada Zagreba i Zagrebačke županije</a:t>
            </a:r>
            <a:endParaRPr lang="hr-HR" sz="3200" noProof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Rezervirano mjesto slike 16">
            <a:extLst>
              <a:ext uri="{FF2B5EF4-FFF2-40B4-BE49-F238E27FC236}">
                <a16:creationId xmlns:a16="http://schemas.microsoft.com/office/drawing/2014/main" id="{C6259642-471A-807C-7A7F-8036CC43CCB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7560" y="1350254"/>
            <a:ext cx="15578062" cy="11015489"/>
          </a:xfrm>
          <a:prstGeom prst="rect">
            <a:avLst/>
          </a:prstGeom>
          <a:blipFill dpi="0"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000"/>
                      </a14:imgEffect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/>
        </p:spPr>
      </p:pic>
    </p:spTree>
    <p:extLst>
      <p:ext uri="{BB962C8B-B14F-4D97-AF65-F5344CB8AC3E}">
        <p14:creationId xmlns:p14="http://schemas.microsoft.com/office/powerpoint/2010/main" val="140276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C76064-3EFC-0829-241D-D724D5D1C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id="{0FDFFFFB-990E-C8D3-908E-532A94388252}"/>
              </a:ext>
            </a:extLst>
          </p:cNvPr>
          <p:cNvSpPr/>
          <p:nvPr/>
        </p:nvSpPr>
        <p:spPr>
          <a:xfrm>
            <a:off x="6177561" y="-1"/>
            <a:ext cx="15593663" cy="13716000"/>
          </a:xfrm>
          <a:prstGeom prst="rect">
            <a:avLst/>
          </a:prstGeom>
          <a:solidFill>
            <a:srgbClr val="03163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noProof="0" dirty="0"/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FA10A2F7-E1D2-292C-36EC-DFCCD4DE910B}"/>
              </a:ext>
            </a:extLst>
          </p:cNvPr>
          <p:cNvSpPr txBox="1"/>
          <p:nvPr/>
        </p:nvSpPr>
        <p:spPr>
          <a:xfrm>
            <a:off x="884051" y="566911"/>
            <a:ext cx="5015883" cy="8354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r-HR" sz="4000" b="1" noProof="0" dirty="0">
                <a:latin typeface="Calibri" panose="020F0502020204030204" pitchFamily="34" charset="0"/>
              </a:rPr>
              <a:t>Zagrebački vodonosnik</a:t>
            </a:r>
            <a:endParaRPr lang="hr-HR" sz="4000" b="1" noProof="0" dirty="0">
              <a:solidFill>
                <a:srgbClr val="031634"/>
              </a:solidFill>
              <a:latin typeface="HK Nova Medium" panose="00000600000000000000" pitchFamily="2" charset="0"/>
              <a:ea typeface="Lato" charset="0"/>
              <a:cs typeface="Lato" charset="0"/>
            </a:endParaRPr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6F7949DB-7103-87F6-C161-9BDBA9275F3F}"/>
              </a:ext>
            </a:extLst>
          </p:cNvPr>
          <p:cNvSpPr/>
          <p:nvPr/>
        </p:nvSpPr>
        <p:spPr>
          <a:xfrm>
            <a:off x="-5220" y="566911"/>
            <a:ext cx="611645" cy="1642889"/>
          </a:xfrm>
          <a:prstGeom prst="rect">
            <a:avLst/>
          </a:prstGeom>
          <a:solidFill>
            <a:srgbClr val="CDB3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noProof="0" dirty="0"/>
          </a:p>
        </p:txBody>
      </p:sp>
      <p:pic>
        <p:nvPicPr>
          <p:cNvPr id="8" name="Rezervirano mjesto slike 18">
            <a:extLst>
              <a:ext uri="{FF2B5EF4-FFF2-40B4-BE49-F238E27FC236}">
                <a16:creationId xmlns:a16="http://schemas.microsoft.com/office/drawing/2014/main" id="{A7D546BC-4E95-5050-94BE-B183B9FFD14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" r="2881"/>
          <a:stretch/>
        </p:blipFill>
        <p:spPr>
          <a:xfrm>
            <a:off x="6177560" y="1010376"/>
            <a:ext cx="15593663" cy="11695247"/>
          </a:xfrm>
          <a:prstGeom prst="rect">
            <a:avLst/>
          </a:prstGeom>
          <a:solidFill>
            <a:srgbClr val="031634"/>
          </a:solidFill>
          <a:effectLst/>
        </p:spPr>
      </p:pic>
    </p:spTree>
    <p:extLst>
      <p:ext uri="{BB962C8B-B14F-4D97-AF65-F5344CB8AC3E}">
        <p14:creationId xmlns:p14="http://schemas.microsoft.com/office/powerpoint/2010/main" val="120974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59833" y="809328"/>
            <a:ext cx="11521280" cy="1131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Podzemne vode danas (postojeće stanje)</a:t>
            </a:r>
          </a:p>
          <a:p>
            <a:pPr>
              <a:lnSpc>
                <a:spcPct val="150000"/>
              </a:lnSpc>
            </a:pPr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... hidrogeološki profil 1 -1’ s prikazom razina podzemne vode ...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51DAD89D-E2D3-4DF1-953C-7899597D273A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4" r="6104"/>
          <a:stretch>
            <a:fillRect/>
          </a:stretch>
        </p:blipFill>
        <p:spPr>
          <a:xfrm>
            <a:off x="7436297" y="2243744"/>
            <a:ext cx="9416704" cy="706252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" t="2710" r="2579" b="2850"/>
          <a:stretch/>
        </p:blipFill>
        <p:spPr bwMode="auto">
          <a:xfrm>
            <a:off x="3654424" y="7998690"/>
            <a:ext cx="8312730" cy="4619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" t="3330" r="1795" b="3034"/>
          <a:stretch/>
        </p:blipFill>
        <p:spPr bwMode="auto">
          <a:xfrm>
            <a:off x="11967153" y="8442177"/>
            <a:ext cx="8292296" cy="4045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Pravokutnik 4">
            <a:extLst>
              <a:ext uri="{FF2B5EF4-FFF2-40B4-BE49-F238E27FC236}">
                <a16:creationId xmlns:a16="http://schemas.microsoft.com/office/drawing/2014/main" id="{3B72F16C-4088-45B2-8426-3867CA722793}"/>
              </a:ext>
            </a:extLst>
          </p:cNvPr>
          <p:cNvSpPr/>
          <p:nvPr/>
        </p:nvSpPr>
        <p:spPr>
          <a:xfrm>
            <a:off x="3044825" y="12618642"/>
            <a:ext cx="18291916" cy="1097356"/>
          </a:xfrm>
          <a:prstGeom prst="rect">
            <a:avLst/>
          </a:prstGeom>
          <a:solidFill>
            <a:srgbClr val="03163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0" tIns="38404" rIns="76810" bIns="38404" rtlCol="0" anchor="ctr"/>
          <a:lstStyle/>
          <a:p>
            <a:r>
              <a:rPr lang="hr-HR" sz="1800" dirty="0"/>
              <a:t>Kongres hrvatskih povjesničara umjetnosti						          Zdravko Jurčec, dipl. ing. građ. </a:t>
            </a:r>
            <a:br>
              <a:rPr lang="hr-HR" sz="1800" dirty="0"/>
            </a:br>
            <a:r>
              <a:rPr lang="hr-HR" sz="1800" dirty="0"/>
              <a:t>Zagreb, 10.-12.11.2022.</a:t>
            </a:r>
            <a:endParaRPr lang="hr-HR" sz="2200" dirty="0"/>
          </a:p>
        </p:txBody>
      </p:sp>
      <p:pic>
        <p:nvPicPr>
          <p:cNvPr id="7" name="Picture 2" descr="\\SERVER\Dokumenti\HIS - osnovne informacije\Logo, memo\HIS logo_prozirna pozadina.pn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9" t="13778" r="7734" b="23721"/>
          <a:stretch/>
        </p:blipFill>
        <p:spPr bwMode="auto">
          <a:xfrm>
            <a:off x="20109705" y="13110456"/>
            <a:ext cx="990252" cy="573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850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56EA65-EEC4-078C-91B7-ED3B02DC80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id="{AB4968D6-574D-C4C9-D049-3081ECB6A7B3}"/>
              </a:ext>
            </a:extLst>
          </p:cNvPr>
          <p:cNvSpPr/>
          <p:nvPr/>
        </p:nvSpPr>
        <p:spPr>
          <a:xfrm>
            <a:off x="6177561" y="-1"/>
            <a:ext cx="15593663" cy="13716000"/>
          </a:xfrm>
          <a:prstGeom prst="rect">
            <a:avLst/>
          </a:prstGeom>
          <a:solidFill>
            <a:srgbClr val="03163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noProof="0" dirty="0"/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7106BD20-EF18-A25B-894F-446A2B4CD90E}"/>
              </a:ext>
            </a:extLst>
          </p:cNvPr>
          <p:cNvSpPr txBox="1"/>
          <p:nvPr/>
        </p:nvSpPr>
        <p:spPr>
          <a:xfrm>
            <a:off x="884051" y="566911"/>
            <a:ext cx="5015883" cy="8354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r-HR" sz="4000" b="1" noProof="0" dirty="0">
                <a:latin typeface="Calibri" panose="020F0502020204030204" pitchFamily="34" charset="0"/>
              </a:rPr>
              <a:t>Vodocrpilišta</a:t>
            </a:r>
            <a:endParaRPr lang="hr-HR" sz="4000" b="1" noProof="0" dirty="0">
              <a:solidFill>
                <a:srgbClr val="031634"/>
              </a:solidFill>
              <a:latin typeface="HK Nova Medium" panose="00000600000000000000" pitchFamily="2" charset="0"/>
              <a:ea typeface="Lato" charset="0"/>
              <a:cs typeface="Lato" charset="0"/>
            </a:endParaRPr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F85ACACF-09E5-3AD9-7B6C-801D29199673}"/>
              </a:ext>
            </a:extLst>
          </p:cNvPr>
          <p:cNvSpPr/>
          <p:nvPr/>
        </p:nvSpPr>
        <p:spPr>
          <a:xfrm>
            <a:off x="-5220" y="566911"/>
            <a:ext cx="611645" cy="1642889"/>
          </a:xfrm>
          <a:prstGeom prst="rect">
            <a:avLst/>
          </a:prstGeom>
          <a:solidFill>
            <a:srgbClr val="CDB3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noProof="0" dirty="0"/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8B8A67DC-D479-E4B3-C1A4-340D4694645C}"/>
              </a:ext>
            </a:extLst>
          </p:cNvPr>
          <p:cNvSpPr txBox="1"/>
          <p:nvPr/>
        </p:nvSpPr>
        <p:spPr>
          <a:xfrm>
            <a:off x="606424" y="2581899"/>
            <a:ext cx="5293510" cy="14010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r-HR" sz="3200" b="1" noProof="0" dirty="0">
                <a:solidFill>
                  <a:srgbClr val="031634"/>
                </a:solidFill>
                <a:latin typeface="Calibri" panose="020F0502020204030204" pitchFamily="34" charset="0"/>
                <a:ea typeface="Lato" charset="0"/>
                <a:cs typeface="Lato" charset="0"/>
              </a:rPr>
              <a:t>Grad Zagreb</a:t>
            </a:r>
          </a:p>
          <a:p>
            <a:pPr>
              <a:lnSpc>
                <a:spcPct val="150000"/>
              </a:lnSpc>
            </a:pPr>
            <a:r>
              <a:rPr lang="hr-HR" sz="3200" b="1" noProof="0" dirty="0">
                <a:solidFill>
                  <a:srgbClr val="031634"/>
                </a:solidFill>
                <a:latin typeface="Calibri" panose="020F0502020204030204" pitchFamily="34" charset="0"/>
                <a:ea typeface="Lato" charset="0"/>
                <a:cs typeface="Lato" charset="0"/>
              </a:rPr>
              <a:t>Zagrebačka županija</a:t>
            </a:r>
            <a:endParaRPr lang="hr-HR" sz="3200" noProof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Rezervirano mjesto slike 18">
            <a:extLst>
              <a:ext uri="{FF2B5EF4-FFF2-40B4-BE49-F238E27FC236}">
                <a16:creationId xmlns:a16="http://schemas.microsoft.com/office/drawing/2014/main" id="{5CDBA77E-51B5-D6B1-781B-3A8EAD31D7A9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" r="2881"/>
          <a:stretch/>
        </p:blipFill>
        <p:spPr>
          <a:xfrm>
            <a:off x="6177560" y="1010376"/>
            <a:ext cx="15593662" cy="11695247"/>
          </a:xfrm>
          <a:solidFill>
            <a:srgbClr val="031634"/>
          </a:solidFill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D5FD5433-6FF8-E8E4-6A6A-921554568E63}"/>
              </a:ext>
            </a:extLst>
          </p:cNvPr>
          <p:cNvSpPr txBox="1"/>
          <p:nvPr/>
        </p:nvSpPr>
        <p:spPr>
          <a:xfrm>
            <a:off x="606424" y="5093686"/>
            <a:ext cx="5293510" cy="14010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r-HR" sz="3200" noProof="0" dirty="0">
                <a:solidFill>
                  <a:srgbClr val="031634"/>
                </a:solidFill>
                <a:latin typeface="Calibri" panose="020F0502020204030204" pitchFamily="34" charset="0"/>
                <a:ea typeface="Lato" charset="0"/>
                <a:cs typeface="Lato" charset="0"/>
              </a:rPr>
              <a:t>Postojeća vodocrpilišta uz rijeku Savu i kanal</a:t>
            </a:r>
            <a:endParaRPr lang="hr-HR" sz="3200" noProof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47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CA16E9-25B7-95C7-F50B-C464559F2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id="{8CC98CDD-921D-FEF5-C09F-2005BC87C056}"/>
              </a:ext>
            </a:extLst>
          </p:cNvPr>
          <p:cNvSpPr/>
          <p:nvPr/>
        </p:nvSpPr>
        <p:spPr>
          <a:xfrm>
            <a:off x="6177561" y="-1"/>
            <a:ext cx="15593663" cy="13716000"/>
          </a:xfrm>
          <a:prstGeom prst="rect">
            <a:avLst/>
          </a:prstGeom>
          <a:solidFill>
            <a:srgbClr val="03163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noProof="0" dirty="0"/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0CF169AA-6158-CB4F-5A47-502E48AA88C2}"/>
              </a:ext>
            </a:extLst>
          </p:cNvPr>
          <p:cNvSpPr txBox="1"/>
          <p:nvPr/>
        </p:nvSpPr>
        <p:spPr>
          <a:xfrm>
            <a:off x="884051" y="566911"/>
            <a:ext cx="5015883" cy="8354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r-HR" sz="4000" b="1" noProof="0" dirty="0">
                <a:latin typeface="Calibri" panose="020F0502020204030204" pitchFamily="34" charset="0"/>
              </a:rPr>
              <a:t>Hidrotehnička rješenja</a:t>
            </a:r>
            <a:endParaRPr lang="hr-HR" sz="4000" b="1" noProof="0" dirty="0">
              <a:solidFill>
                <a:srgbClr val="031634"/>
              </a:solidFill>
              <a:latin typeface="HK Nova Medium" panose="00000600000000000000" pitchFamily="2" charset="0"/>
              <a:ea typeface="Lato" charset="0"/>
              <a:cs typeface="Lato" charset="0"/>
            </a:endParaRPr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068640B3-559A-BF87-3C87-6613199CA34B}"/>
              </a:ext>
            </a:extLst>
          </p:cNvPr>
          <p:cNvSpPr/>
          <p:nvPr/>
        </p:nvSpPr>
        <p:spPr>
          <a:xfrm>
            <a:off x="-5220" y="566911"/>
            <a:ext cx="611645" cy="1642889"/>
          </a:xfrm>
          <a:prstGeom prst="rect">
            <a:avLst/>
          </a:prstGeom>
          <a:solidFill>
            <a:srgbClr val="CDB3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noProof="0" dirty="0"/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FE8EE45A-3B98-E20C-A8DF-76075C9A1F40}"/>
              </a:ext>
            </a:extLst>
          </p:cNvPr>
          <p:cNvSpPr txBox="1"/>
          <p:nvPr/>
        </p:nvSpPr>
        <p:spPr>
          <a:xfrm>
            <a:off x="606424" y="2581899"/>
            <a:ext cx="5293510" cy="14010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3663" algn="just">
              <a:lnSpc>
                <a:spcPct val="150000"/>
              </a:lnSpc>
            </a:pPr>
            <a:r>
              <a:rPr lang="hr-HR" sz="3200" b="1" noProof="0" dirty="0">
                <a:solidFill>
                  <a:srgbClr val="031634"/>
                </a:solidFill>
                <a:latin typeface="Calibri" panose="020F0502020204030204" pitchFamily="34" charset="0"/>
                <a:ea typeface="Lato" charset="0"/>
                <a:cs typeface="Lato" charset="0"/>
              </a:rPr>
              <a:t>Karakteristični poprečni profil rijeke Save kroz Zagreb</a:t>
            </a:r>
            <a:endParaRPr lang="hr-HR" sz="3200" noProof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101">
            <a:extLst>
              <a:ext uri="{FF2B5EF4-FFF2-40B4-BE49-F238E27FC236}">
                <a16:creationId xmlns:a16="http://schemas.microsoft.com/office/drawing/2014/main" id="{FFCE9019-7D3F-E09F-A46D-1471B6F43B6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7560" y="731481"/>
            <a:ext cx="10769839" cy="2956638"/>
          </a:xfrm>
          <a:prstGeom prst="rect">
            <a:avLst/>
          </a:prstGeom>
        </p:spPr>
      </p:pic>
      <p:pic>
        <p:nvPicPr>
          <p:cNvPr id="9" name="Picture 101">
            <a:extLst>
              <a:ext uri="{FF2B5EF4-FFF2-40B4-BE49-F238E27FC236}">
                <a16:creationId xmlns:a16="http://schemas.microsoft.com/office/drawing/2014/main" id="{35D3FA67-A49B-5377-0E22-DE57BFDF465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89472" y="4455980"/>
            <a:ext cx="10769839" cy="3886200"/>
          </a:xfrm>
          <a:prstGeom prst="rect">
            <a:avLst/>
          </a:prstGeom>
        </p:spPr>
      </p:pic>
      <p:pic>
        <p:nvPicPr>
          <p:cNvPr id="10" name="Picture 101">
            <a:extLst>
              <a:ext uri="{FF2B5EF4-FFF2-40B4-BE49-F238E27FC236}">
                <a16:creationId xmlns:a16="http://schemas.microsoft.com/office/drawing/2014/main" id="{79C631CC-5510-BB06-449E-4C3890734ED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01384" y="9110041"/>
            <a:ext cx="10769839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7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3DFEC6-7CD9-C3FA-01D2-DCBAE54798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id="{517A5F67-8A67-FFD7-E14B-7FC01A7865CA}"/>
              </a:ext>
            </a:extLst>
          </p:cNvPr>
          <p:cNvSpPr/>
          <p:nvPr/>
        </p:nvSpPr>
        <p:spPr>
          <a:xfrm>
            <a:off x="6177561" y="-1"/>
            <a:ext cx="15593663" cy="13716000"/>
          </a:xfrm>
          <a:prstGeom prst="rect">
            <a:avLst/>
          </a:prstGeom>
          <a:solidFill>
            <a:srgbClr val="03163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noProof="0" dirty="0"/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0E81FC20-5474-97A4-6DCA-7F247177DD1D}"/>
              </a:ext>
            </a:extLst>
          </p:cNvPr>
          <p:cNvSpPr txBox="1"/>
          <p:nvPr/>
        </p:nvSpPr>
        <p:spPr>
          <a:xfrm>
            <a:off x="884051" y="566911"/>
            <a:ext cx="5015883" cy="8354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r-HR" sz="4000" b="1" dirty="0">
                <a:solidFill>
                  <a:srgbClr val="031634"/>
                </a:solidFill>
                <a:latin typeface="Calibri" panose="020F0502020204030204" pitchFamily="34" charset="0"/>
                <a:ea typeface="Lato" charset="0"/>
                <a:cs typeface="Lato" charset="0"/>
              </a:rPr>
              <a:t>Rijeka Sava</a:t>
            </a:r>
            <a:endParaRPr lang="hr-HR" sz="4000" b="1" noProof="0" dirty="0">
              <a:solidFill>
                <a:srgbClr val="031634"/>
              </a:solidFill>
              <a:latin typeface="HK Nova Medium" panose="00000600000000000000" pitchFamily="2" charset="0"/>
              <a:ea typeface="Lato" charset="0"/>
              <a:cs typeface="Lato" charset="0"/>
            </a:endParaRPr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444218AC-B2F9-C911-9D6E-586D321D69AD}"/>
              </a:ext>
            </a:extLst>
          </p:cNvPr>
          <p:cNvSpPr/>
          <p:nvPr/>
        </p:nvSpPr>
        <p:spPr>
          <a:xfrm>
            <a:off x="-5220" y="566911"/>
            <a:ext cx="611645" cy="1642889"/>
          </a:xfrm>
          <a:prstGeom prst="rect">
            <a:avLst/>
          </a:prstGeom>
          <a:solidFill>
            <a:srgbClr val="CDB3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noProof="0" dirty="0"/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286CFD79-233B-7FB7-05E1-2C534FDF70DD}"/>
              </a:ext>
            </a:extLst>
          </p:cNvPr>
          <p:cNvSpPr txBox="1"/>
          <p:nvPr/>
        </p:nvSpPr>
        <p:spPr>
          <a:xfrm>
            <a:off x="606424" y="2581899"/>
            <a:ext cx="5293510" cy="6623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52425" indent="-352425">
              <a:lnSpc>
                <a:spcPct val="150000"/>
              </a:lnSpc>
            </a:pPr>
            <a:r>
              <a:rPr lang="hr-HR" sz="3200" b="1" noProof="0" dirty="0">
                <a:solidFill>
                  <a:srgbClr val="031634"/>
                </a:solidFill>
                <a:latin typeface="Calibri" panose="020F0502020204030204" pitchFamily="34" charset="0"/>
                <a:ea typeface="Lato" charset="0"/>
                <a:cs typeface="Lato" charset="0"/>
              </a:rPr>
              <a:t>Trendovi protoka u m3</a:t>
            </a:r>
            <a:endParaRPr lang="hr-HR" sz="3200" noProof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Rezervirano mjesto slike 18">
            <a:extLst>
              <a:ext uri="{FF2B5EF4-FFF2-40B4-BE49-F238E27FC236}">
                <a16:creationId xmlns:a16="http://schemas.microsoft.com/office/drawing/2014/main" id="{C1234CE9-4A40-DC07-A899-DF53094E9FFC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" r="2881"/>
          <a:stretch/>
        </p:blipFill>
        <p:spPr>
          <a:xfrm>
            <a:off x="6191591" y="1041767"/>
            <a:ext cx="15509951" cy="11632463"/>
          </a:xfrm>
          <a:solidFill>
            <a:srgbClr val="031634"/>
          </a:solidFill>
        </p:spPr>
      </p:pic>
    </p:spTree>
    <p:extLst>
      <p:ext uri="{BB962C8B-B14F-4D97-AF65-F5344CB8AC3E}">
        <p14:creationId xmlns:p14="http://schemas.microsoft.com/office/powerpoint/2010/main" val="334172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0FFC37-AA8E-C7FC-FD34-0F5D78CEF1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id="{6358006F-8A34-AA36-F0E5-669AE485CE34}"/>
              </a:ext>
            </a:extLst>
          </p:cNvPr>
          <p:cNvSpPr/>
          <p:nvPr/>
        </p:nvSpPr>
        <p:spPr>
          <a:xfrm>
            <a:off x="6177561" y="-1"/>
            <a:ext cx="15593663" cy="13716000"/>
          </a:xfrm>
          <a:prstGeom prst="rect">
            <a:avLst/>
          </a:prstGeom>
          <a:solidFill>
            <a:srgbClr val="03163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noProof="0" dirty="0"/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F608EE81-A862-EDB7-B6A4-A965DE43FE64}"/>
              </a:ext>
            </a:extLst>
          </p:cNvPr>
          <p:cNvSpPr txBox="1"/>
          <p:nvPr/>
        </p:nvSpPr>
        <p:spPr>
          <a:xfrm>
            <a:off x="884051" y="566911"/>
            <a:ext cx="5015883" cy="8354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r-HR" sz="4000" b="1" dirty="0">
                <a:solidFill>
                  <a:srgbClr val="031634"/>
                </a:solidFill>
                <a:latin typeface="Calibri" panose="020F0502020204030204" pitchFamily="34" charset="0"/>
                <a:ea typeface="Lato" charset="0"/>
                <a:cs typeface="Lato" charset="0"/>
              </a:rPr>
              <a:t>Rijeka Sava</a:t>
            </a:r>
            <a:endParaRPr lang="hr-HR" sz="4000" b="1" noProof="0" dirty="0">
              <a:solidFill>
                <a:srgbClr val="031634"/>
              </a:solidFill>
              <a:latin typeface="HK Nova Medium" panose="00000600000000000000" pitchFamily="2" charset="0"/>
              <a:ea typeface="Lato" charset="0"/>
              <a:cs typeface="Lato" charset="0"/>
            </a:endParaRPr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836DB87D-8C67-A490-56D6-94F00006E0A9}"/>
              </a:ext>
            </a:extLst>
          </p:cNvPr>
          <p:cNvSpPr/>
          <p:nvPr/>
        </p:nvSpPr>
        <p:spPr>
          <a:xfrm>
            <a:off x="-5220" y="566911"/>
            <a:ext cx="611645" cy="1642889"/>
          </a:xfrm>
          <a:prstGeom prst="rect">
            <a:avLst/>
          </a:prstGeom>
          <a:solidFill>
            <a:srgbClr val="CDB3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noProof="0" dirty="0"/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BB85ACF2-9187-1376-8EE4-2D4DB9C8995C}"/>
              </a:ext>
            </a:extLst>
          </p:cNvPr>
          <p:cNvSpPr txBox="1"/>
          <p:nvPr/>
        </p:nvSpPr>
        <p:spPr>
          <a:xfrm>
            <a:off x="606424" y="2581899"/>
            <a:ext cx="5293510" cy="14010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r-HR" sz="3200" b="1" noProof="0" dirty="0">
                <a:solidFill>
                  <a:srgbClr val="031634"/>
                </a:solidFill>
                <a:latin typeface="Calibri" panose="020F0502020204030204" pitchFamily="34" charset="0"/>
                <a:ea typeface="Lato" charset="0"/>
                <a:cs typeface="Lato" charset="0"/>
              </a:rPr>
              <a:t>Trendovi visine – vodostaj rijeke Save u Zagrebu</a:t>
            </a:r>
            <a:endParaRPr lang="hr-HR" sz="3200" noProof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Rezervirano mjesto slike 18">
            <a:extLst>
              <a:ext uri="{FF2B5EF4-FFF2-40B4-BE49-F238E27FC236}">
                <a16:creationId xmlns:a16="http://schemas.microsoft.com/office/drawing/2014/main" id="{2B7C963C-D27F-1643-9CC6-466AA4F4F80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" r="2881"/>
          <a:stretch/>
        </p:blipFill>
        <p:spPr>
          <a:xfrm>
            <a:off x="6177560" y="1038016"/>
            <a:ext cx="15519955" cy="11639966"/>
          </a:xfrm>
          <a:prstGeom prst="rect">
            <a:avLst/>
          </a:prstGeom>
          <a:solidFill>
            <a:srgbClr val="031634"/>
          </a:solidFill>
          <a:effectLst/>
        </p:spPr>
      </p:pic>
    </p:spTree>
    <p:extLst>
      <p:ext uri="{BB962C8B-B14F-4D97-AF65-F5344CB8AC3E}">
        <p14:creationId xmlns:p14="http://schemas.microsoft.com/office/powerpoint/2010/main" val="346883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919414-56B7-C2BE-5D2D-97E1C25F9F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like 16">
            <a:extLst>
              <a:ext uri="{FF2B5EF4-FFF2-40B4-BE49-F238E27FC236}">
                <a16:creationId xmlns:a16="http://schemas.microsoft.com/office/drawing/2014/main" id="{A7BA9697-F63C-4EBF-BE6F-A0E996C97AF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0" y="-635569"/>
            <a:ext cx="24363030" cy="17227476"/>
          </a:xfrm>
          <a:prstGeom prst="rect">
            <a:avLst/>
          </a:prstGeom>
          <a:blipFill dpi="0" rotWithShape="1">
            <a:blip r:embed="rId4">
              <a:alphaModFix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000"/>
                      </a14:imgEffect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/>
        </p:spPr>
      </p:pic>
      <p:sp>
        <p:nvSpPr>
          <p:cNvPr id="18" name="Rectangle 8">
            <a:extLst>
              <a:ext uri="{FF2B5EF4-FFF2-40B4-BE49-F238E27FC236}">
                <a16:creationId xmlns:a16="http://schemas.microsoft.com/office/drawing/2014/main" id="{F6B29760-77EB-2FE7-7381-84E94E2167FD}"/>
              </a:ext>
            </a:extLst>
          </p:cNvPr>
          <p:cNvSpPr/>
          <p:nvPr/>
        </p:nvSpPr>
        <p:spPr>
          <a:xfrm>
            <a:off x="-5220" y="0"/>
            <a:ext cx="24377651" cy="13716000"/>
          </a:xfrm>
          <a:prstGeom prst="rect">
            <a:avLst/>
          </a:prstGeom>
          <a:solidFill>
            <a:srgbClr val="033649">
              <a:alpha val="74902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2" rIns="91425" bIns="45712" spcCol="0" rtlCol="0" anchor="ctr"/>
          <a:lstStyle/>
          <a:p>
            <a:pPr algn="ctr"/>
            <a:endParaRPr lang="hr-HR" noProof="0" dirty="0">
              <a:latin typeface="Lato Light" charset="0"/>
              <a:cs typeface="Lato Light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FF4DF878-D9BF-B9BB-51EE-69FD5C4ED313}"/>
              </a:ext>
            </a:extLst>
          </p:cNvPr>
          <p:cNvSpPr txBox="1"/>
          <p:nvPr/>
        </p:nvSpPr>
        <p:spPr>
          <a:xfrm>
            <a:off x="9370982" y="5639396"/>
            <a:ext cx="562525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hr-HR" sz="4400" b="0" noProof="0" dirty="0">
              <a:solidFill>
                <a:srgbClr val="CDB380"/>
              </a:solidFill>
              <a:latin typeface="+mj-lt"/>
            </a:endParaRPr>
          </a:p>
          <a:p>
            <a:pPr algn="ctr"/>
            <a:r>
              <a:rPr lang="hr-HR" sz="4400" b="0" noProof="0" dirty="0">
                <a:solidFill>
                  <a:srgbClr val="CDB380"/>
                </a:solidFill>
                <a:latin typeface="+mj-lt"/>
              </a:rPr>
              <a:t>HVALA NA PAŽNJI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6521C81E-8547-FC53-0C1F-9C44C81977AB}"/>
              </a:ext>
            </a:extLst>
          </p:cNvPr>
          <p:cNvSpPr txBox="1"/>
          <p:nvPr/>
        </p:nvSpPr>
        <p:spPr>
          <a:xfrm>
            <a:off x="8554415" y="7475467"/>
            <a:ext cx="7258397" cy="50270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r-HR" sz="2400" spc="600" noProof="0" dirty="0">
                <a:solidFill>
                  <a:schemeClr val="bg1"/>
                </a:solidFill>
                <a:latin typeface="HK Nova Medium" panose="00000600000000000000" pitchFamily="2" charset="0"/>
                <a:ea typeface="Lato" charset="0"/>
                <a:cs typeface="Lato" charset="0"/>
              </a:rPr>
              <a:t>Zdravko Jurčec, dipl. ing. </a:t>
            </a:r>
            <a:r>
              <a:rPr lang="hr-HR" sz="2400" spc="600" noProof="0" dirty="0" err="1">
                <a:solidFill>
                  <a:schemeClr val="bg1"/>
                </a:solidFill>
                <a:latin typeface="HK Nova Medium" panose="00000600000000000000" pitchFamily="2" charset="0"/>
                <a:ea typeface="Lato" charset="0"/>
                <a:cs typeface="Lato" charset="0"/>
              </a:rPr>
              <a:t>građ</a:t>
            </a:r>
            <a:r>
              <a:rPr lang="hr-HR" sz="2400" spc="600" noProof="0" dirty="0">
                <a:solidFill>
                  <a:schemeClr val="bg1"/>
                </a:solidFill>
                <a:latin typeface="HK Nova Medium" panose="00000600000000000000" pitchFamily="2" charset="0"/>
                <a:ea typeface="Lato" charset="0"/>
                <a:cs typeface="Lato" charset="0"/>
              </a:rPr>
              <a:t>.</a:t>
            </a: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D2848F74-6AE1-82EA-F96E-9EA292802EA6}"/>
              </a:ext>
            </a:extLst>
          </p:cNvPr>
          <p:cNvSpPr/>
          <p:nvPr/>
        </p:nvSpPr>
        <p:spPr>
          <a:xfrm>
            <a:off x="6089195" y="11428818"/>
            <a:ext cx="12188825" cy="114903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endParaRPr lang="hr-HR" sz="2400" spc="600" noProof="0" dirty="0">
              <a:solidFill>
                <a:schemeClr val="bg1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pPr algn="ctr">
              <a:lnSpc>
                <a:spcPct val="150000"/>
              </a:lnSpc>
            </a:pPr>
            <a:r>
              <a:rPr lang="hr-HR" sz="2400" spc="600" noProof="0" dirty="0">
                <a:solidFill>
                  <a:schemeClr val="bg1"/>
                </a:solidFill>
                <a:latin typeface="HK Nova Medium" panose="00000600000000000000" pitchFamily="2" charset="0"/>
                <a:ea typeface="Montserrat Medium" charset="0"/>
                <a:cs typeface="Montserrat Medium" charset="0"/>
              </a:rPr>
              <a:t>ZAGREB, 03.04.2025.</a:t>
            </a: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0E722A55-BCF5-EF69-F42F-C310B463E59B}"/>
              </a:ext>
            </a:extLst>
          </p:cNvPr>
          <p:cNvSpPr/>
          <p:nvPr/>
        </p:nvSpPr>
        <p:spPr>
          <a:xfrm>
            <a:off x="3170235" y="7241845"/>
            <a:ext cx="18026743" cy="120703"/>
          </a:xfrm>
          <a:prstGeom prst="rect">
            <a:avLst/>
          </a:prstGeom>
          <a:solidFill>
            <a:srgbClr val="031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noProof="0" dirty="0"/>
          </a:p>
        </p:txBody>
      </p:sp>
      <p:sp>
        <p:nvSpPr>
          <p:cNvPr id="20" name="Rectangle 9">
            <a:extLst>
              <a:ext uri="{FF2B5EF4-FFF2-40B4-BE49-F238E27FC236}">
                <a16:creationId xmlns:a16="http://schemas.microsoft.com/office/drawing/2014/main" id="{8CFFED24-8080-243F-2685-6D7733F1D4A7}"/>
              </a:ext>
            </a:extLst>
          </p:cNvPr>
          <p:cNvSpPr/>
          <p:nvPr/>
        </p:nvSpPr>
        <p:spPr>
          <a:xfrm>
            <a:off x="9497058" y="12739446"/>
            <a:ext cx="5383533" cy="120703"/>
          </a:xfrm>
          <a:prstGeom prst="rect">
            <a:avLst/>
          </a:prstGeom>
          <a:solidFill>
            <a:srgbClr val="031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noProof="0" dirty="0"/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2250010B-9907-873B-A0DA-364D9F0ECBD7}"/>
              </a:ext>
            </a:extLst>
          </p:cNvPr>
          <p:cNvSpPr/>
          <p:nvPr/>
        </p:nvSpPr>
        <p:spPr>
          <a:xfrm>
            <a:off x="-5220" y="566911"/>
            <a:ext cx="611645" cy="1642889"/>
          </a:xfrm>
          <a:prstGeom prst="rect">
            <a:avLst/>
          </a:prstGeom>
          <a:solidFill>
            <a:srgbClr val="CDB3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noProof="0" dirty="0"/>
          </a:p>
        </p:txBody>
      </p:sp>
      <p:sp>
        <p:nvSpPr>
          <p:cNvPr id="27" name="TextBox 5">
            <a:extLst>
              <a:ext uri="{FF2B5EF4-FFF2-40B4-BE49-F238E27FC236}">
                <a16:creationId xmlns:a16="http://schemas.microsoft.com/office/drawing/2014/main" id="{59DDE842-B2AB-998A-10B4-4E51AB11DE0D}"/>
              </a:ext>
            </a:extLst>
          </p:cNvPr>
          <p:cNvSpPr txBox="1"/>
          <p:nvPr/>
        </p:nvSpPr>
        <p:spPr>
          <a:xfrm>
            <a:off x="1161677" y="683899"/>
            <a:ext cx="5015883" cy="14089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r-HR" sz="3200" b="1" spc="600" noProof="0" dirty="0">
                <a:solidFill>
                  <a:srgbClr val="E8DDCB"/>
                </a:solidFill>
                <a:latin typeface="HK Nova Medium" panose="00000600000000000000" pitchFamily="2" charset="0"/>
                <a:ea typeface="Lato" charset="0"/>
                <a:cs typeface="Lato" charset="0"/>
              </a:rPr>
              <a:t>03. TRAVANJ</a:t>
            </a:r>
          </a:p>
          <a:p>
            <a:pPr>
              <a:lnSpc>
                <a:spcPct val="150000"/>
              </a:lnSpc>
            </a:pPr>
            <a:r>
              <a:rPr lang="hr-HR" sz="3200" b="1" spc="600" noProof="0" dirty="0">
                <a:solidFill>
                  <a:srgbClr val="E8DDCB"/>
                </a:solidFill>
                <a:latin typeface="HK Nova Medium" panose="00000600000000000000" pitchFamily="2" charset="0"/>
                <a:ea typeface="Lato" charset="0"/>
                <a:cs typeface="Lato" charset="0"/>
              </a:rPr>
              <a:t>2025</a:t>
            </a:r>
          </a:p>
        </p:txBody>
      </p:sp>
      <p:grpSp>
        <p:nvGrpSpPr>
          <p:cNvPr id="4099" name="Group 3">
            <a:extLst>
              <a:ext uri="{FF2B5EF4-FFF2-40B4-BE49-F238E27FC236}">
                <a16:creationId xmlns:a16="http://schemas.microsoft.com/office/drawing/2014/main" id="{CD9D9847-BE0D-3DA1-5E39-4F092F03342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0" y="0"/>
            <a:ext cx="517525" cy="539750"/>
            <a:chOff x="705" y="1075"/>
            <a:chExt cx="997" cy="1042"/>
          </a:xfrm>
        </p:grpSpPr>
      </p:grpSp>
      <p:graphicFrame>
        <p:nvGraphicFramePr>
          <p:cNvPr id="30" name="Tablica 5">
            <a:extLst>
              <a:ext uri="{FF2B5EF4-FFF2-40B4-BE49-F238E27FC236}">
                <a16:creationId xmlns:a16="http://schemas.microsoft.com/office/drawing/2014/main" id="{1A5842CD-3B36-9CB0-1586-DA50398AE721}"/>
              </a:ext>
            </a:extLst>
          </p:cNvPr>
          <p:cNvGraphicFramePr>
            <a:graphicFrameLocks noGrp="1"/>
          </p:cNvGraphicFramePr>
          <p:nvPr/>
        </p:nvGraphicFramePr>
        <p:xfrm>
          <a:off x="1165830" y="11773396"/>
          <a:ext cx="4497846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8923">
                  <a:extLst>
                    <a:ext uri="{9D8B030D-6E8A-4147-A177-3AD203B41FA5}">
                      <a16:colId xmlns:a16="http://schemas.microsoft.com/office/drawing/2014/main" val="1362724679"/>
                    </a:ext>
                  </a:extLst>
                </a:gridCol>
                <a:gridCol w="2248923">
                  <a:extLst>
                    <a:ext uri="{9D8B030D-6E8A-4147-A177-3AD203B41FA5}">
                      <a16:colId xmlns:a16="http://schemas.microsoft.com/office/drawing/2014/main" val="192377166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just"/>
                      <a:r>
                        <a:rPr lang="hr-HR" sz="1200" b="0" noProof="0" dirty="0">
                          <a:solidFill>
                            <a:srgbClr val="CDB380"/>
                          </a:solidFill>
                          <a:latin typeface="+mj-lt"/>
                        </a:rPr>
                        <a:t>KONCEPT BUDUĆEG RAZVOJA GRADA ZAGREBA I OKOLICE UZ RIJEKU SAVU I KANAL SAVA-SAVA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0554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914171" marR="0" lvl="1" indent="0" algn="l" defTabSz="18283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200" kern="1200" noProof="0" dirty="0">
                          <a:solidFill>
                            <a:srgbClr val="CDB38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Jurcon Projekt</a:t>
                      </a:r>
                    </a:p>
                    <a:p>
                      <a:pPr lvl="1"/>
                      <a:endParaRPr lang="hr-HR" sz="1200" kern="1200" noProof="0" dirty="0">
                        <a:solidFill>
                          <a:srgbClr val="CDB38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ctr">
                        <a:spcAft>
                          <a:spcPts val="0"/>
                        </a:spcAft>
                        <a:tabLst>
                          <a:tab pos="2865755" algn="ctr"/>
                          <a:tab pos="5731510" algn="r"/>
                        </a:tabLst>
                      </a:pPr>
                      <a:endParaRPr lang="hr-HR" sz="1200" noProof="0" dirty="0">
                        <a:solidFill>
                          <a:srgbClr val="CDB38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404248"/>
                  </a:ext>
                </a:extLst>
              </a:tr>
            </a:tbl>
          </a:graphicData>
        </a:graphic>
      </p:graphicFrame>
      <p:pic>
        <p:nvPicPr>
          <p:cNvPr id="39" name="Picture 49">
            <a:extLst>
              <a:ext uri="{FF2B5EF4-FFF2-40B4-BE49-F238E27FC236}">
                <a16:creationId xmlns:a16="http://schemas.microsoft.com/office/drawing/2014/main" id="{CF073CB0-3F4C-DD84-2809-10848C7452FA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2127" y="12307249"/>
            <a:ext cx="798477" cy="552900"/>
          </a:xfrm>
          <a:prstGeom prst="rect">
            <a:avLst/>
          </a:prstGeom>
        </p:spPr>
      </p:pic>
      <p:sp>
        <p:nvSpPr>
          <p:cNvPr id="40" name="Rectangle 9">
            <a:extLst>
              <a:ext uri="{FF2B5EF4-FFF2-40B4-BE49-F238E27FC236}">
                <a16:creationId xmlns:a16="http://schemas.microsoft.com/office/drawing/2014/main" id="{D2B99B3D-6D04-C53B-3F65-B5262F122DC8}"/>
              </a:ext>
            </a:extLst>
          </p:cNvPr>
          <p:cNvSpPr/>
          <p:nvPr/>
        </p:nvSpPr>
        <p:spPr>
          <a:xfrm>
            <a:off x="7310" y="11683472"/>
            <a:ext cx="611645" cy="1642889"/>
          </a:xfrm>
          <a:prstGeom prst="rect">
            <a:avLst/>
          </a:prstGeom>
          <a:solidFill>
            <a:srgbClr val="CDB3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413793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theme/theme1.xml><?xml version="1.0" encoding="utf-8"?>
<a:theme xmlns:a="http://schemas.openxmlformats.org/drawingml/2006/main" name="Office Theme">
  <a:themeElements>
    <a:clrScheme name="Prilagođeno 1">
      <a:dk1>
        <a:srgbClr val="031634"/>
      </a:dk1>
      <a:lt1>
        <a:srgbClr val="E8DDCB"/>
      </a:lt1>
      <a:dk2>
        <a:srgbClr val="033649"/>
      </a:dk2>
      <a:lt2>
        <a:srgbClr val="FFFFFF"/>
      </a:lt2>
      <a:accent1>
        <a:srgbClr val="031634"/>
      </a:accent1>
      <a:accent2>
        <a:srgbClr val="033649"/>
      </a:accent2>
      <a:accent3>
        <a:srgbClr val="036564"/>
      </a:accent3>
      <a:accent4>
        <a:srgbClr val="CDB380"/>
      </a:accent4>
      <a:accent5>
        <a:srgbClr val="E8DDCB"/>
      </a:accent5>
      <a:accent6>
        <a:srgbClr val="F6F1EA"/>
      </a:accent6>
      <a:hlink>
        <a:srgbClr val="F33B48"/>
      </a:hlink>
      <a:folHlink>
        <a:srgbClr val="FFC000"/>
      </a:folHlink>
    </a:clrScheme>
    <a:fontScheme name="JP - HK">
      <a:majorFont>
        <a:latin typeface="HK Nova Medium"/>
        <a:ea typeface=""/>
        <a:cs typeface=""/>
      </a:majorFont>
      <a:minorFont>
        <a:latin typeface="HK Nova Medium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2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281C6299-BA6F-49AD-BA05-13BB531528AD}">
  <we:reference id="wa104178141" version="4.3.3.0" store="hr-HR" storeType="OMEX"/>
  <we:alternateReferences>
    <we:reference id="wa104178141" version="4.3.3.0" store="WA104178141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2A6BE061ED12140B0689108ECD50FC0" ma:contentTypeVersion="11" ma:contentTypeDescription="Create a new document." ma:contentTypeScope="" ma:versionID="02b15cd28b23e71209fd952e1aa3767c">
  <xsd:schema xmlns:xsd="http://www.w3.org/2001/XMLSchema" xmlns:xs="http://www.w3.org/2001/XMLSchema" xmlns:p="http://schemas.microsoft.com/office/2006/metadata/properties" xmlns:ns3="23c0da72-e48f-4503-bb6f-dce830d08e77" xmlns:ns4="1f831f25-add5-424b-83f3-cb55a53e0134" targetNamespace="http://schemas.microsoft.com/office/2006/metadata/properties" ma:root="true" ma:fieldsID="7a789047805b7995dbb16cd567ade186" ns3:_="" ns4:_="">
    <xsd:import namespace="23c0da72-e48f-4503-bb6f-dce830d08e77"/>
    <xsd:import namespace="1f831f25-add5-424b-83f3-cb55a53e013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c0da72-e48f-4503-bb6f-dce830d08e7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831f25-add5-424b-83f3-cb55a53e013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582AC07-4A9B-42F8-892C-98095FF0B7A5}">
  <ds:schemaRefs>
    <ds:schemaRef ds:uri="http://schemas.microsoft.com/office/infopath/2007/PartnerControls"/>
    <ds:schemaRef ds:uri="http://purl.org/dc/terms/"/>
    <ds:schemaRef ds:uri="http://purl.org/dc/dcmitype/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http://purl.org/dc/elements/1.1/"/>
    <ds:schemaRef ds:uri="1f831f25-add5-424b-83f3-cb55a53e0134"/>
    <ds:schemaRef ds:uri="23c0da72-e48f-4503-bb6f-dce830d08e77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AEE85A1F-11EF-4212-9898-3269EDD5B7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3c0da72-e48f-4503-bb6f-dce830d08e77"/>
    <ds:schemaRef ds:uri="1f831f25-add5-424b-83f3-cb55a53e01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6E725A8-15A3-4B32-B2C1-6CFA1A55DEA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33146</TotalTime>
  <Words>166</Words>
  <Application>Microsoft Office PowerPoint</Application>
  <PresentationFormat>Prilagođeno</PresentationFormat>
  <Paragraphs>34</Paragraphs>
  <Slides>9</Slides>
  <Notes>2</Notes>
  <HiddenSlides>0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9</vt:i4>
      </vt:variant>
    </vt:vector>
  </HeadingPairs>
  <TitlesOfParts>
    <vt:vector size="16" baseType="lpstr">
      <vt:lpstr>HK Nova Medium</vt:lpstr>
      <vt:lpstr>Source Sans Pro Light</vt:lpstr>
      <vt:lpstr>Arial</vt:lpstr>
      <vt:lpstr>Lato Light</vt:lpstr>
      <vt:lpstr>Calibri</vt:lpstr>
      <vt:lpstr>Montserrat Medium</vt:lpstr>
      <vt:lpstr>Office Theme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JP_SAVA</dc:title>
  <dc:subject/>
  <dc:creator>Jurcon projekt</dc:creator>
  <cp:keywords/>
  <dc:description/>
  <cp:lastModifiedBy>Jelena Luketa Knez</cp:lastModifiedBy>
  <cp:revision>6385</cp:revision>
  <dcterms:created xsi:type="dcterms:W3CDTF">2014-11-12T21:47:38Z</dcterms:created>
  <dcterms:modified xsi:type="dcterms:W3CDTF">2025-04-10T08:20:26Z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0x01010052A6BE061ED12140B0689108ECD50FC0</vt:lpwstr>
  </property>
</Properties>
</file>