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3" r:id="rId3"/>
    <p:sldId id="260" r:id="rId4"/>
    <p:sldId id="258" r:id="rId5"/>
    <p:sldId id="259" r:id="rId6"/>
    <p:sldId id="266" r:id="rId7"/>
    <p:sldId id="271" r:id="rId8"/>
    <p:sldId id="283" r:id="rId9"/>
    <p:sldId id="265" r:id="rId10"/>
    <p:sldId id="288" r:id="rId11"/>
    <p:sldId id="285" r:id="rId12"/>
    <p:sldId id="292" r:id="rId13"/>
    <p:sldId id="287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34FDF-1C9D-4E4E-9A67-B4D78A7AE559}" v="1" dt="2025-04-10T08:09:04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Luketa Knez" userId="bc471bea-0d2a-4d03-98d2-1244d9381815" providerId="ADAL" clId="{2E734FDF-1C9D-4E4E-9A67-B4D78A7AE559}"/>
    <pc:docChg chg="delSld">
      <pc:chgData name="Jelena Luketa Knez" userId="bc471bea-0d2a-4d03-98d2-1244d9381815" providerId="ADAL" clId="{2E734FDF-1C9D-4E4E-9A67-B4D78A7AE559}" dt="2025-04-10T08:24:57.519" v="9" actId="47"/>
      <pc:docMkLst>
        <pc:docMk/>
      </pc:docMkLst>
      <pc:sldChg chg="del">
        <pc:chgData name="Jelena Luketa Knez" userId="bc471bea-0d2a-4d03-98d2-1244d9381815" providerId="ADAL" clId="{2E734FDF-1C9D-4E4E-9A67-B4D78A7AE559}" dt="2025-04-10T08:24:57.519" v="9" actId="47"/>
        <pc:sldMkLst>
          <pc:docMk/>
          <pc:sldMk cId="1559920518" sldId="273"/>
        </pc:sldMkLst>
      </pc:sldChg>
      <pc:sldChg chg="del">
        <pc:chgData name="Jelena Luketa Knez" userId="bc471bea-0d2a-4d03-98d2-1244d9381815" providerId="ADAL" clId="{2E734FDF-1C9D-4E4E-9A67-B4D78A7AE559}" dt="2025-04-10T08:24:51.774" v="7" actId="47"/>
        <pc:sldMkLst>
          <pc:docMk/>
          <pc:sldMk cId="344976647" sldId="275"/>
        </pc:sldMkLst>
      </pc:sldChg>
      <pc:sldChg chg="del">
        <pc:chgData name="Jelena Luketa Knez" userId="bc471bea-0d2a-4d03-98d2-1244d9381815" providerId="ADAL" clId="{2E734FDF-1C9D-4E4E-9A67-B4D78A7AE559}" dt="2025-04-10T08:24:37.758" v="4" actId="47"/>
        <pc:sldMkLst>
          <pc:docMk/>
          <pc:sldMk cId="2042492491" sldId="276"/>
        </pc:sldMkLst>
      </pc:sldChg>
      <pc:sldChg chg="del">
        <pc:chgData name="Jelena Luketa Knez" userId="bc471bea-0d2a-4d03-98d2-1244d9381815" providerId="ADAL" clId="{2E734FDF-1C9D-4E4E-9A67-B4D78A7AE559}" dt="2025-04-10T08:24:36.395" v="3" actId="47"/>
        <pc:sldMkLst>
          <pc:docMk/>
          <pc:sldMk cId="3399376141" sldId="277"/>
        </pc:sldMkLst>
      </pc:sldChg>
      <pc:sldChg chg="del">
        <pc:chgData name="Jelena Luketa Knez" userId="bc471bea-0d2a-4d03-98d2-1244d9381815" providerId="ADAL" clId="{2E734FDF-1C9D-4E4E-9A67-B4D78A7AE559}" dt="2025-04-10T08:24:39.386" v="5" actId="47"/>
        <pc:sldMkLst>
          <pc:docMk/>
          <pc:sldMk cId="3318503891" sldId="278"/>
        </pc:sldMkLst>
      </pc:sldChg>
      <pc:sldChg chg="del">
        <pc:chgData name="Jelena Luketa Knez" userId="bc471bea-0d2a-4d03-98d2-1244d9381815" providerId="ADAL" clId="{2E734FDF-1C9D-4E4E-9A67-B4D78A7AE559}" dt="2025-04-10T08:24:34.973" v="2" actId="47"/>
        <pc:sldMkLst>
          <pc:docMk/>
          <pc:sldMk cId="1203106124" sldId="279"/>
        </pc:sldMkLst>
      </pc:sldChg>
      <pc:sldChg chg="del">
        <pc:chgData name="Jelena Luketa Knez" userId="bc471bea-0d2a-4d03-98d2-1244d9381815" providerId="ADAL" clId="{2E734FDF-1C9D-4E4E-9A67-B4D78A7AE559}" dt="2025-04-10T08:24:43.601" v="6" actId="47"/>
        <pc:sldMkLst>
          <pc:docMk/>
          <pc:sldMk cId="3656776986" sldId="280"/>
        </pc:sldMkLst>
      </pc:sldChg>
      <pc:sldChg chg="del">
        <pc:chgData name="Jelena Luketa Knez" userId="bc471bea-0d2a-4d03-98d2-1244d9381815" providerId="ADAL" clId="{2E734FDF-1C9D-4E4E-9A67-B4D78A7AE559}" dt="2025-04-10T08:24:43.601" v="6" actId="47"/>
        <pc:sldMkLst>
          <pc:docMk/>
          <pc:sldMk cId="3283825453" sldId="281"/>
        </pc:sldMkLst>
      </pc:sldChg>
      <pc:sldChg chg="del">
        <pc:chgData name="Jelena Luketa Knez" userId="bc471bea-0d2a-4d03-98d2-1244d9381815" providerId="ADAL" clId="{2E734FDF-1C9D-4E4E-9A67-B4D78A7AE559}" dt="2025-04-10T08:09:14.954" v="1" actId="2696"/>
        <pc:sldMkLst>
          <pc:docMk/>
          <pc:sldMk cId="577554805" sldId="284"/>
        </pc:sldMkLst>
      </pc:sldChg>
      <pc:sldChg chg="del">
        <pc:chgData name="Jelena Luketa Knez" userId="bc471bea-0d2a-4d03-98d2-1244d9381815" providerId="ADAL" clId="{2E734FDF-1C9D-4E4E-9A67-B4D78A7AE559}" dt="2025-04-10T08:24:53.194" v="8" actId="47"/>
        <pc:sldMkLst>
          <pc:docMk/>
          <pc:sldMk cId="1480311461" sldId="286"/>
        </pc:sldMkLst>
      </pc:sldChg>
      <pc:sldChg chg="del">
        <pc:chgData name="Jelena Luketa Knez" userId="bc471bea-0d2a-4d03-98d2-1244d9381815" providerId="ADAL" clId="{2E734FDF-1C9D-4E4E-9A67-B4D78A7AE559}" dt="2025-04-10T08:24:57.519" v="9" actId="47"/>
        <pc:sldMkLst>
          <pc:docMk/>
          <pc:sldMk cId="4037071843" sldId="289"/>
        </pc:sldMkLst>
      </pc:sldChg>
      <pc:sldChg chg="del">
        <pc:chgData name="Jelena Luketa Knez" userId="bc471bea-0d2a-4d03-98d2-1244d9381815" providerId="ADAL" clId="{2E734FDF-1C9D-4E4E-9A67-B4D78A7AE559}" dt="2025-04-10T08:09:12.160" v="0" actId="2696"/>
        <pc:sldMkLst>
          <pc:docMk/>
          <pc:sldMk cId="589275382" sldId="290"/>
        </pc:sldMkLst>
      </pc:sldChg>
      <pc:sldChg chg="del">
        <pc:chgData name="Jelena Luketa Knez" userId="bc471bea-0d2a-4d03-98d2-1244d9381815" providerId="ADAL" clId="{2E734FDF-1C9D-4E4E-9A67-B4D78A7AE559}" dt="2025-04-10T08:24:43.601" v="6" actId="47"/>
        <pc:sldMkLst>
          <pc:docMk/>
          <pc:sldMk cId="2908877644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BE6C4-B36B-44B8-B0CE-27780F3407FA}" type="datetimeFigureOut">
              <a:rPr lang="hr-HR" smtClean="0"/>
              <a:t>10.4.2025.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0BF4A-8E30-4DA0-989B-C2DA089808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94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BF4A-8E30-4DA0-989B-C2DA0898081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133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B28-5358-4971-8499-36213FE44F0C}" type="datetimeFigureOut">
              <a:rPr lang="hr-HR" smtClean="0"/>
              <a:t>10.4.2025.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1323-309B-4F7D-B49C-D26A2223C6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74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B28-5358-4971-8499-36213FE44F0C}" type="datetimeFigureOut">
              <a:rPr lang="hr-HR" smtClean="0"/>
              <a:t>10.4.2025.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1323-309B-4F7D-B49C-D26A2223C6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87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B28-5358-4971-8499-36213FE44F0C}" type="datetimeFigureOut">
              <a:rPr lang="hr-HR" smtClean="0"/>
              <a:t>10.4.2025.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1323-309B-4F7D-B49C-D26A2223C6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918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9144000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91F9973-9609-41AA-B763-20E92832D057}"/>
              </a:ext>
            </a:extLst>
          </p:cNvPr>
          <p:cNvSpPr/>
          <p:nvPr userDrawn="1"/>
        </p:nvSpPr>
        <p:spPr>
          <a:xfrm>
            <a:off x="269102" y="6316084"/>
            <a:ext cx="1886441" cy="403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2872F62-3FE2-4123-ACC3-4AE3F5C9107A}"/>
              </a:ext>
            </a:extLst>
          </p:cNvPr>
          <p:cNvSpPr/>
          <p:nvPr userDrawn="1"/>
        </p:nvSpPr>
        <p:spPr>
          <a:xfrm>
            <a:off x="6988457" y="6316084"/>
            <a:ext cx="1886441" cy="403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B28-5358-4971-8499-36213FE44F0C}" type="datetimeFigureOut">
              <a:rPr lang="hr-HR" smtClean="0"/>
              <a:t>10.4.2025.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1323-309B-4F7D-B49C-D26A2223C6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550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B28-5358-4971-8499-36213FE44F0C}" type="datetimeFigureOut">
              <a:rPr lang="hr-HR" smtClean="0"/>
              <a:t>10.4.2025.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1323-309B-4F7D-B49C-D26A2223C6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389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B28-5358-4971-8499-36213FE44F0C}" type="datetimeFigureOut">
              <a:rPr lang="hr-HR" smtClean="0"/>
              <a:t>10.4.2025.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1323-309B-4F7D-B49C-D26A2223C6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570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B28-5358-4971-8499-36213FE44F0C}" type="datetimeFigureOut">
              <a:rPr lang="hr-HR" smtClean="0"/>
              <a:t>10.4.2025.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1323-309B-4F7D-B49C-D26A2223C6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970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B28-5358-4971-8499-36213FE44F0C}" type="datetimeFigureOut">
              <a:rPr lang="hr-HR" smtClean="0"/>
              <a:t>10.4.2025.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1323-309B-4F7D-B49C-D26A2223C6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654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B28-5358-4971-8499-36213FE44F0C}" type="datetimeFigureOut">
              <a:rPr lang="hr-HR" smtClean="0"/>
              <a:t>10.4.2025.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1323-309B-4F7D-B49C-D26A2223C6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57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B28-5358-4971-8499-36213FE44F0C}" type="datetimeFigureOut">
              <a:rPr lang="hr-HR" smtClean="0"/>
              <a:t>10.4.2025.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1323-309B-4F7D-B49C-D26A2223C6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669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B28-5358-4971-8499-36213FE44F0C}" type="datetimeFigureOut">
              <a:rPr lang="hr-HR" smtClean="0"/>
              <a:t>10.4.2025.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1323-309B-4F7D-B49C-D26A2223C6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703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3000"/>
            <a:duotone>
              <a:schemeClr val="bg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Sketch pressure="48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C8B28-5358-4971-8499-36213FE44F0C}" type="datetimeFigureOut">
              <a:rPr lang="hr-HR" smtClean="0"/>
              <a:t>10.4.2025.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323-309B-4F7D-B49C-D26A2223C6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16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2.png"/><Relationship Id="rId4" Type="http://schemas.openxmlformats.org/officeDocument/2006/relationships/image" Target="../media/image1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duotone>
              <a:schemeClr val="bg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 pressure="48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utnik 4">
            <a:extLst>
              <a:ext uri="{FF2B5EF4-FFF2-40B4-BE49-F238E27FC236}">
                <a16:creationId xmlns:a16="http://schemas.microsoft.com/office/drawing/2014/main" id="{3B72F16C-4088-45B2-8426-3867CA722793}"/>
              </a:ext>
            </a:extLst>
          </p:cNvPr>
          <p:cNvSpPr/>
          <p:nvPr/>
        </p:nvSpPr>
        <p:spPr>
          <a:xfrm>
            <a:off x="0" y="6309321"/>
            <a:ext cx="9145958" cy="548678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r>
              <a:rPr lang="hr-HR" sz="900" dirty="0"/>
              <a:t>Kongres hrvatskih povjesničara umjetnosti						          Zdravko Jurčec, dipl. ing. građ. </a:t>
            </a:r>
            <a:br>
              <a:rPr lang="hr-HR" sz="900" dirty="0"/>
            </a:br>
            <a:r>
              <a:rPr lang="hr-HR" sz="900" dirty="0"/>
              <a:t>Zagreb, 10.-12.11.2022.</a:t>
            </a:r>
            <a:endParaRPr lang="hr-HR" sz="1100" dirty="0"/>
          </a:p>
        </p:txBody>
      </p:sp>
      <p:sp>
        <p:nvSpPr>
          <p:cNvPr id="24" name="Pravokutnik 4">
            <a:extLst>
              <a:ext uri="{FF2B5EF4-FFF2-40B4-BE49-F238E27FC236}">
                <a16:creationId xmlns:a16="http://schemas.microsoft.com/office/drawing/2014/main" id="{3B72F16C-4088-45B2-8426-3867CA722793}"/>
              </a:ext>
            </a:extLst>
          </p:cNvPr>
          <p:cNvSpPr/>
          <p:nvPr/>
        </p:nvSpPr>
        <p:spPr>
          <a:xfrm>
            <a:off x="-2937" y="-19316"/>
            <a:ext cx="9145958" cy="605542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hr-HR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5C0755C-099D-4257-BD89-AECE9CC9CBE3}"/>
              </a:ext>
            </a:extLst>
          </p:cNvPr>
          <p:cNvSpPr txBox="1"/>
          <p:nvPr/>
        </p:nvSpPr>
        <p:spPr>
          <a:xfrm>
            <a:off x="1110845" y="3573016"/>
            <a:ext cx="6894374" cy="77744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lvl="0" algn="ctr"/>
            <a:r>
              <a:rPr lang="pl-PL" sz="4800" b="1" dirty="0">
                <a:latin typeface="Chiller" panose="04020404031007020602" pitchFamily="82" charset="0"/>
                <a:ea typeface="Montserrat SemiBold" charset="0"/>
                <a:cs typeface="Courier New" panose="02070309020205020404" pitchFamily="49" charset="0"/>
              </a:rPr>
              <a:t>Sava u memoriji jednog grada</a:t>
            </a:r>
            <a:endParaRPr lang="en" sz="4800" dirty="0">
              <a:latin typeface="Chiller" panose="04020404031007020602" pitchFamily="82" charset="0"/>
              <a:ea typeface="Montserrat Light" charset="0"/>
              <a:cs typeface="Courier New" panose="02070309020205020404" pitchFamily="49" charset="0"/>
            </a:endParaRPr>
          </a:p>
        </p:txBody>
      </p:sp>
      <p:grpSp>
        <p:nvGrpSpPr>
          <p:cNvPr id="4099" name="Group 3"/>
          <p:cNvGrpSpPr>
            <a:grpSpLocks noChangeAspect="1"/>
          </p:cNvGrpSpPr>
          <p:nvPr/>
        </p:nvGrpSpPr>
        <p:grpSpPr bwMode="auto">
          <a:xfrm>
            <a:off x="0" y="0"/>
            <a:ext cx="194122" cy="269875"/>
            <a:chOff x="705" y="1075"/>
            <a:chExt cx="997" cy="1042"/>
          </a:xfrm>
        </p:grpSpPr>
      </p:grpSp>
      <p:pic>
        <p:nvPicPr>
          <p:cNvPr id="1026" name="Picture 2" descr="\\SERVER\Dokumenti\HIS - osnovne informacije\Logo, memo\HIS logo_prozirna pozadin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13778" r="7734" b="23721"/>
          <a:stretch/>
        </p:blipFill>
        <p:spPr bwMode="auto">
          <a:xfrm>
            <a:off x="8532440" y="6555228"/>
            <a:ext cx="495126" cy="2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9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veslanje.hr/slike/vijesti_2017/dr_ibler_slike_vk_sava_zagreb/-VESLACKI%20KLUB%20_ZAGREB_%20NA%20SAVI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9" y="1556792"/>
            <a:ext cx="4176504" cy="32914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avokutnik 4">
            <a:extLst>
              <a:ext uri="{FF2B5EF4-FFF2-40B4-BE49-F238E27FC236}">
                <a16:creationId xmlns:a16="http://schemas.microsoft.com/office/drawing/2014/main" id="{3B72F16C-4088-45B2-8426-3867CA722793}"/>
              </a:ext>
            </a:extLst>
          </p:cNvPr>
          <p:cNvSpPr/>
          <p:nvPr/>
        </p:nvSpPr>
        <p:spPr>
          <a:xfrm>
            <a:off x="0" y="6309321"/>
            <a:ext cx="9145958" cy="548678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r>
              <a:rPr lang="hr-HR" sz="900" dirty="0"/>
              <a:t>Kongres hrvatskih povjesničara umjetnosti						          Zdravko Jurčec, dipl. ing. građ. </a:t>
            </a:r>
            <a:br>
              <a:rPr lang="hr-HR" sz="900" dirty="0"/>
            </a:br>
            <a:r>
              <a:rPr lang="hr-HR" sz="900" dirty="0"/>
              <a:t>Zagreb, 10.-12.11.2022.</a:t>
            </a:r>
            <a:endParaRPr lang="hr-HR" sz="1100" dirty="0"/>
          </a:p>
        </p:txBody>
      </p:sp>
      <p:sp>
        <p:nvSpPr>
          <p:cNvPr id="5" name="Rectangle 4"/>
          <p:cNvSpPr/>
          <p:nvPr/>
        </p:nvSpPr>
        <p:spPr>
          <a:xfrm>
            <a:off x="4344083" y="908720"/>
            <a:ext cx="4572000" cy="47243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r-HR" sz="1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V.K. ”Uskok”, današnji V.K. ”Zagreb, je nakon  Hrvatskog veslačkog kluba ”HVK” (osnovan 1912.) i VK ”Gusar” (osnovan 1923.) bio treći zagrebački veslački klub, osnovan 1. lipnja  1930 godine. Osnivači i glavni financijeri  Uskoka bili su Ivo Sadil, Dragutin Stjepan Schulhof, Edo Uhrlich i Antun Uhrlich, a nešto kasnije im se priključio još jedan mecena, Adolf Licht (imućni zagrebački trgovac), zatim mr.ph. Batistić, ing. Mortach i drugi (R.Starić, rukopis s. 46).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r-HR" sz="1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Arhitekt Antun Ulrich,  uz financijsku pomoć starijeg brata Eduarda i grupom tesara za samo 18 dana izgradio je novi veslački dom VK ”Uskok” - moderna čarobna čarolija, piše Krešimir Ivaniš.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r-HR" sz="1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Citiram autora: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r-HR" sz="1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”Ljepotom funkcije i uzornim uklapanjem i stapanjem s okolišem ova zgrada je među prvima u ovom gradu propagirala arhitektonske i urbane stilske odlike Moderne. Terasa koja je masom hangara  i dvokatnim tornjem zaštićena od hladnog sjeveroistočnjaka, proširenje je tada uskog i niskog nasipa, zapravo je jedini prostor za rad i boravak. Dva ulaza, ulaz s terase i nasipa i onaj iz smjera gradaoblikovani su primjereno funkciji… Slobodno prizemlje  nije ovdje nastalo na osnovi teorijskih traženja. Taj lagani sklop doima se kao da lebdi plovi prostorom i vremenom.  Vitki jarbol, poput onoga na Miesovom paviljonu u Barceloni 1929. Godine okupio je kao stožer horizontale masa hangara, terasa i društvenih prostorija u čvrstu kompoziciju…  Nije od tih godina do danas  uz Savu niklo ništa skladnije. Usporedimo li  Uskok  (nažalost samo s fotografija) s ostalim zagrebačkim zgradama tog vremena, možemo mu dodijeliti mjesto među najljepšima i stilski najčišćima.”</a:t>
            </a:r>
          </a:p>
        </p:txBody>
      </p:sp>
      <p:pic>
        <p:nvPicPr>
          <p:cNvPr id="6" name="Picture 2" descr="\\SERVER\Dokumenti\HIS - osnovne informacije\Logo, memo\HIS logo_prozirna pozadin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13778" r="7734" b="23721"/>
          <a:stretch/>
        </p:blipFill>
        <p:spPr bwMode="auto">
          <a:xfrm>
            <a:off x="8532440" y="6555228"/>
            <a:ext cx="495126" cy="2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4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4">
            <a:extLst>
              <a:ext uri="{FF2B5EF4-FFF2-40B4-BE49-F238E27FC236}">
                <a16:creationId xmlns:a16="http://schemas.microsoft.com/office/drawing/2014/main" id="{3B72F16C-4088-45B2-8426-3867CA722793}"/>
              </a:ext>
            </a:extLst>
          </p:cNvPr>
          <p:cNvSpPr/>
          <p:nvPr/>
        </p:nvSpPr>
        <p:spPr>
          <a:xfrm>
            <a:off x="0" y="6309321"/>
            <a:ext cx="9145958" cy="548678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r>
              <a:rPr lang="hr-HR" sz="900" dirty="0"/>
              <a:t>Kongres hrvatskih povjesničara umjetnosti						          Zdravko Jurčec, dipl. ing. građ. </a:t>
            </a:r>
            <a:br>
              <a:rPr lang="hr-HR" sz="900" dirty="0"/>
            </a:br>
            <a:r>
              <a:rPr lang="hr-HR" sz="900" dirty="0"/>
              <a:t>Zagreb, 10.-12.11.2022.</a:t>
            </a:r>
            <a:endParaRPr lang="hr-HR" sz="1100" dirty="0"/>
          </a:p>
        </p:txBody>
      </p:sp>
      <p:pic>
        <p:nvPicPr>
          <p:cNvPr id="4" name="Picture 2" descr="\\SERVER\Dokumenti\HIS - osnovne informacije\Logo, memo\HIS logo_prozirna pozadi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13778" r="7734" b="23721"/>
          <a:stretch/>
        </p:blipFill>
        <p:spPr bwMode="auto">
          <a:xfrm>
            <a:off x="8532440" y="6555228"/>
            <a:ext cx="495126" cy="2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ERVER\Dokumenti\SAVA\most slob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8" y="1484784"/>
            <a:ext cx="8291882" cy="32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0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Dokumenti\SAVA\2022-10-27 Emeršić\Fotografije za projekciju\2AVK\7-20-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930082" cy="37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4">
            <a:extLst>
              <a:ext uri="{FF2B5EF4-FFF2-40B4-BE49-F238E27FC236}">
                <a16:creationId xmlns:a16="http://schemas.microsoft.com/office/drawing/2014/main" id="{3B72F16C-4088-45B2-8426-3867CA722793}"/>
              </a:ext>
            </a:extLst>
          </p:cNvPr>
          <p:cNvSpPr/>
          <p:nvPr/>
        </p:nvSpPr>
        <p:spPr>
          <a:xfrm>
            <a:off x="0" y="6309321"/>
            <a:ext cx="9145958" cy="548678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r>
              <a:rPr lang="hr-HR" sz="900" dirty="0"/>
              <a:t>Kongres hrvatskih povjesničara umjetnosti						          Zdravko Jurčec, dipl. ing. građ. </a:t>
            </a:r>
            <a:br>
              <a:rPr lang="hr-HR" sz="900" dirty="0"/>
            </a:br>
            <a:r>
              <a:rPr lang="hr-HR" sz="900" dirty="0"/>
              <a:t>Zagreb, 10.-12.11.2022.</a:t>
            </a:r>
            <a:endParaRPr lang="hr-HR" sz="1100" dirty="0"/>
          </a:p>
        </p:txBody>
      </p:sp>
      <p:pic>
        <p:nvPicPr>
          <p:cNvPr id="5" name="Picture 2" descr="\\SERVER\Dokumenti\HIS - osnovne informacije\Logo, memo\HIS logo_prozirna pozadin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13778" r="7734" b="23721"/>
          <a:stretch/>
        </p:blipFill>
        <p:spPr bwMode="auto">
          <a:xfrm>
            <a:off x="8532440" y="6555228"/>
            <a:ext cx="495126" cy="2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4">
            <a:extLst>
              <a:ext uri="{FF2B5EF4-FFF2-40B4-BE49-F238E27FC236}">
                <a16:creationId xmlns:a16="http://schemas.microsoft.com/office/drawing/2014/main" id="{3B72F16C-4088-45B2-8426-3867CA722793}"/>
              </a:ext>
            </a:extLst>
          </p:cNvPr>
          <p:cNvSpPr/>
          <p:nvPr/>
        </p:nvSpPr>
        <p:spPr>
          <a:xfrm>
            <a:off x="0" y="6309321"/>
            <a:ext cx="9145958" cy="548678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r>
              <a:rPr lang="hr-HR" sz="900" dirty="0"/>
              <a:t>Kongres hrvatskih povjesničara umjetnosti						          Zdravko Jurčec, dipl. ing. građ. </a:t>
            </a:r>
            <a:br>
              <a:rPr lang="hr-HR" sz="900" dirty="0"/>
            </a:br>
            <a:r>
              <a:rPr lang="hr-HR" sz="900" dirty="0"/>
              <a:t>Zagreb, 10.-12.11.2022.</a:t>
            </a:r>
            <a:endParaRPr lang="hr-HR" sz="1100" dirty="0"/>
          </a:p>
        </p:txBody>
      </p:sp>
      <p:pic>
        <p:nvPicPr>
          <p:cNvPr id="4" name="Picture 2" descr="\\SERVER\Dokumenti\HIS - osnovne informacije\Logo, memo\HIS logo_prozirna pozadi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13778" r="7734" b="23721"/>
          <a:stretch/>
        </p:blipFill>
        <p:spPr bwMode="auto">
          <a:xfrm>
            <a:off x="8532440" y="6555228"/>
            <a:ext cx="495126" cy="2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villa, SpaiN — Row Abr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4032448" cy="30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4797152"/>
            <a:ext cx="2781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Hvala na pažnji</a:t>
            </a:r>
          </a:p>
        </p:txBody>
      </p:sp>
      <p:pic>
        <p:nvPicPr>
          <p:cNvPr id="6" name="Rezervirano mjesto slike 18">
            <a:extLst>
              <a:ext uri="{FF2B5EF4-FFF2-40B4-BE49-F238E27FC236}">
                <a16:creationId xmlns:a16="http://schemas.microsoft.com/office/drawing/2014/main" id="{510E9A45-6ABE-4C2B-91A9-CA22B6797A85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52" y="3128062"/>
            <a:ext cx="4645060" cy="3096706"/>
          </a:xfrm>
          <a:prstGeom prst="rect">
            <a:avLst/>
          </a:prstGeom>
          <a:solidFill>
            <a:srgbClr val="031634"/>
          </a:solidFill>
          <a:effectLst/>
        </p:spPr>
      </p:pic>
    </p:spTree>
    <p:extLst>
      <p:ext uri="{BB962C8B-B14F-4D97-AF65-F5344CB8AC3E}">
        <p14:creationId xmlns:p14="http://schemas.microsoft.com/office/powerpoint/2010/main" val="60409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DC499-C8FF-C747-85D8-3AB71B953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FF530AEF-1F32-BC31-E98A-A8498B79F91E}"/>
              </a:ext>
            </a:extLst>
          </p:cNvPr>
          <p:cNvSpPr/>
          <p:nvPr/>
        </p:nvSpPr>
        <p:spPr>
          <a:xfrm>
            <a:off x="2317189" y="856580"/>
            <a:ext cx="5849147" cy="5144840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75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E43369D-F37A-35B9-FFA9-8141B7B217B3}"/>
              </a:ext>
            </a:extLst>
          </p:cNvPr>
          <p:cNvSpPr txBox="1"/>
          <p:nvPr/>
        </p:nvSpPr>
        <p:spPr>
          <a:xfrm>
            <a:off x="331606" y="1069227"/>
            <a:ext cx="1881446" cy="655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500" b="1" dirty="0">
                <a:latin typeface="Calibri" panose="020F0502020204030204" pitchFamily="34" charset="0"/>
              </a:rPr>
              <a:t>Svjetsko prvenstvo u veslanju 2000. godine</a:t>
            </a:r>
            <a:endParaRPr lang="hr-HR" sz="1500" b="1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3D3C9B4-084C-EF35-8762-ADE97E183D81}"/>
              </a:ext>
            </a:extLst>
          </p:cNvPr>
          <p:cNvSpPr/>
          <p:nvPr/>
        </p:nvSpPr>
        <p:spPr>
          <a:xfrm>
            <a:off x="-1958" y="1069227"/>
            <a:ext cx="229427" cy="616244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75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4CE109A0-1BDF-2F64-9851-D33305745ED5}"/>
              </a:ext>
            </a:extLst>
          </p:cNvPr>
          <p:cNvSpPr txBox="1"/>
          <p:nvPr/>
        </p:nvSpPr>
        <p:spPr>
          <a:xfrm>
            <a:off x="227468" y="1825045"/>
            <a:ext cx="1985583" cy="384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200" dirty="0">
                <a:solidFill>
                  <a:srgbClr val="000000"/>
                </a:solidFill>
                <a:latin typeface="Calibri" panose="020F0502020204030204" pitchFamily="34" charset="0"/>
              </a:rPr>
              <a:t>U povijesti FISA prvi puta su dodijeljene dvije plakete za uspješno i besprijekorno vođenje svjetskog prvenstva. Predsjednik FISA, Denis Oswald dodijelio ih je Zdravku </a:t>
            </a:r>
            <a:r>
              <a:rPr lang="hr-H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Jurčecu</a:t>
            </a:r>
            <a:r>
              <a:rPr lang="hr-HR" sz="1200" dirty="0">
                <a:solidFill>
                  <a:srgbClr val="000000"/>
                </a:solidFill>
                <a:latin typeface="Calibri" panose="020F0502020204030204" pitchFamily="34" charset="0"/>
              </a:rPr>
              <a:t>, predsjedniku Organizacijskog odbora i Veslačkog saveza Zagreba i članu IO </a:t>
            </a:r>
            <a:r>
              <a:rPr lang="hr-H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HVS</a:t>
            </a:r>
            <a:r>
              <a:rPr lang="hr-HR" sz="1200" dirty="0">
                <a:solidFill>
                  <a:srgbClr val="000000"/>
                </a:solidFill>
                <a:latin typeface="Calibri" panose="020F0502020204030204" pitchFamily="34" charset="0"/>
              </a:rPr>
              <a:t>-a te Zoranu </a:t>
            </a:r>
            <a:r>
              <a:rPr lang="hr-H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Emeršiću</a:t>
            </a:r>
            <a:r>
              <a:rPr lang="hr-HR" sz="1200" dirty="0">
                <a:solidFill>
                  <a:srgbClr val="000000"/>
                </a:solidFill>
                <a:latin typeface="Calibri" panose="020F0502020204030204" pitchFamily="34" charset="0"/>
              </a:rPr>
              <a:t>, predsjedniku Provedbenog odbora ovogodišnjeg svjetskog prvenstva i dopredsjedniku </a:t>
            </a:r>
            <a:r>
              <a:rPr lang="hr-H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HVS</a:t>
            </a:r>
            <a:r>
              <a:rPr lang="hr-HR" sz="1200" dirty="0">
                <a:solidFill>
                  <a:srgbClr val="000000"/>
                </a:solidFill>
                <a:latin typeface="Calibri" panose="020F0502020204030204" pitchFamily="34" charset="0"/>
              </a:rPr>
              <a:t>-a.</a:t>
            </a:r>
          </a:p>
        </p:txBody>
      </p:sp>
      <p:pic>
        <p:nvPicPr>
          <p:cNvPr id="4" name="Picture 3" descr="A group of men standing on a green surface&#10;&#10;AI-generated content may be incorrect.">
            <a:extLst>
              <a:ext uri="{FF2B5EF4-FFF2-40B4-BE49-F238E27FC236}">
                <a16:creationId xmlns:a16="http://schemas.microsoft.com/office/drawing/2014/main" id="{0441CBD0-18A5-AE43-5F78-259C61817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12" y="1620357"/>
            <a:ext cx="1764966" cy="1893587"/>
          </a:xfrm>
          <a:prstGeom prst="rect">
            <a:avLst/>
          </a:prstGeom>
        </p:spPr>
      </p:pic>
      <p:pic>
        <p:nvPicPr>
          <p:cNvPr id="6" name="Picture 5" descr="A person wearing a hat and jacket&#10;&#10;AI-generated content may be incorrect.">
            <a:extLst>
              <a:ext uri="{FF2B5EF4-FFF2-40B4-BE49-F238E27FC236}">
                <a16:creationId xmlns:a16="http://schemas.microsoft.com/office/drawing/2014/main" id="{2AB4A41A-C7F2-2C5F-2C4C-28C6B8BAB6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27" y="3785878"/>
            <a:ext cx="1764910" cy="1768405"/>
          </a:xfrm>
          <a:prstGeom prst="rect">
            <a:avLst/>
          </a:prstGeom>
        </p:spPr>
      </p:pic>
      <p:pic>
        <p:nvPicPr>
          <p:cNvPr id="8" name="Picture 7" descr="A river flowing through a city&#10;&#10;AI-generated content may be incorrect.">
            <a:extLst>
              <a:ext uri="{FF2B5EF4-FFF2-40B4-BE49-F238E27FC236}">
                <a16:creationId xmlns:a16="http://schemas.microsoft.com/office/drawing/2014/main" id="{36851445-7122-F64C-EB7B-6EAB93BD76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3"/>
          <a:stretch/>
        </p:blipFill>
        <p:spPr>
          <a:xfrm>
            <a:off x="5082601" y="1626709"/>
            <a:ext cx="2653440" cy="1893193"/>
          </a:xfrm>
          <a:prstGeom prst="rect">
            <a:avLst/>
          </a:prstGeom>
        </p:spPr>
      </p:pic>
      <p:pic>
        <p:nvPicPr>
          <p:cNvPr id="9" name="Picture 8" descr="A lake with floating docks and plants&#10;&#10;AI-generated content may be incorrect.">
            <a:extLst>
              <a:ext uri="{FF2B5EF4-FFF2-40B4-BE49-F238E27FC236}">
                <a16:creationId xmlns:a16="http://schemas.microsoft.com/office/drawing/2014/main" id="{484B179B-A331-B4D0-E271-00736AA67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87" y="3778971"/>
            <a:ext cx="2653441" cy="17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4">
            <a:extLst>
              <a:ext uri="{FF2B5EF4-FFF2-40B4-BE49-F238E27FC236}">
                <a16:creationId xmlns:a16="http://schemas.microsoft.com/office/drawing/2014/main" id="{3B72F16C-4088-45B2-8426-3867CA722793}"/>
              </a:ext>
            </a:extLst>
          </p:cNvPr>
          <p:cNvSpPr/>
          <p:nvPr/>
        </p:nvSpPr>
        <p:spPr>
          <a:xfrm>
            <a:off x="0" y="6309321"/>
            <a:ext cx="9145958" cy="548678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r>
              <a:rPr lang="hr-HR" sz="900" dirty="0"/>
              <a:t>Kongres hrvatskih povjesničara umjetnosti						          Zdravko Jurčec, dipl. ing. građ. </a:t>
            </a:r>
            <a:br>
              <a:rPr lang="hr-HR" sz="900" dirty="0"/>
            </a:br>
            <a:r>
              <a:rPr lang="hr-HR" sz="900" dirty="0"/>
              <a:t>Zagreb, 10.-12.11.2022.</a:t>
            </a:r>
            <a:endParaRPr lang="hr-HR" sz="1100" dirty="0"/>
          </a:p>
        </p:txBody>
      </p:sp>
      <p:pic>
        <p:nvPicPr>
          <p:cNvPr id="9" name="Picture 6" descr="\\SERVER\Dokumenti\SAVA\2022-10-27 Emeršić\Fotografije za projekciju\1HVK\1912xxxxHVK2xZeljM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2" y="116632"/>
            <a:ext cx="3802529" cy="321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Dokumenti\HIS - osnovne informacije\Logo, memo\HIS logo_prozirna pozadin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13778" r="7734" b="23721"/>
          <a:stretch/>
        </p:blipFill>
        <p:spPr bwMode="auto">
          <a:xfrm>
            <a:off x="8532440" y="6555228"/>
            <a:ext cx="495126" cy="2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Dokumenti\SAVA\2022-10-27 Emeršić\Fotografije za projekciju\1HVK\02-Hrvatski VK Zagreb 1912god-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9" y="3501008"/>
            <a:ext cx="3750173" cy="269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9981" y="1484784"/>
            <a:ext cx="52240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KULTURA JE CJELOKUPNO DRUŠTVENO NASLJEĐE NEKE GRUPE LJUDI,  NAUČENI OBRASCI MIŠLJENJA, OSJEĆANJA  I DJELOVANJA, A KAO I IZRAZ TIH OBRAZACA U MATERIJALNIM OBJEKTIMA.</a:t>
            </a:r>
          </a:p>
          <a:p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DOLAZI IZ TALIJANSKE RIJEČI „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COLERE”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(NASTANJIVATI, UZGAJATI, ŠTITITI, ŠTOVATI) 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Postoje i druge definicije koje odražavaju razne teorije za razumijevanje i kriterije za vrednovanje ljudske djelatnosti  (Wikipedija)</a:t>
            </a:r>
          </a:p>
        </p:txBody>
      </p:sp>
    </p:spTree>
    <p:extLst>
      <p:ext uri="{BB962C8B-B14F-4D97-AF65-F5344CB8AC3E}">
        <p14:creationId xmlns:p14="http://schemas.microsoft.com/office/powerpoint/2010/main" val="38897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Dokumenti\SAVA\2022-10-27 Emeršić\Fotografije za projekciju\1HVK\01-Hrvatski VK Zagreb 1912god-001.jpg"/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r="5548"/>
          <a:stretch>
            <a:fillRect/>
          </a:stretch>
        </p:blipFill>
        <p:spPr bwMode="auto">
          <a:xfrm>
            <a:off x="4422613" y="3335981"/>
            <a:ext cx="3720387" cy="279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\Dokumenti\SAVA\2022-10-27 Emeršić\Fotografije za projekciju\1HVK\04-HVK 1911-god-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4" y="438390"/>
            <a:ext cx="4140066" cy="27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3B72F16C-4088-45B2-8426-3867CA722793}"/>
              </a:ext>
            </a:extLst>
          </p:cNvPr>
          <p:cNvSpPr/>
          <p:nvPr/>
        </p:nvSpPr>
        <p:spPr>
          <a:xfrm>
            <a:off x="0" y="6309321"/>
            <a:ext cx="9145958" cy="548678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r>
              <a:rPr lang="hr-HR" sz="900" dirty="0"/>
              <a:t>Kongres hrvatskih povjesničara umjetnosti						          Zdravko Jurčec, dipl. ing. građ. </a:t>
            </a:r>
            <a:br>
              <a:rPr lang="hr-HR" sz="900" dirty="0"/>
            </a:br>
            <a:r>
              <a:rPr lang="hr-HR" sz="900" dirty="0"/>
              <a:t>Zagreb, 10.-12.11.2022.</a:t>
            </a:r>
            <a:endParaRPr lang="hr-HR" sz="1100" dirty="0"/>
          </a:p>
        </p:txBody>
      </p:sp>
      <p:pic>
        <p:nvPicPr>
          <p:cNvPr id="6" name="Picture 2" descr="\\SERVER\Dokumenti\SAVA\2022-10-27 Emeršić\Fotografije za projekciju\1HVK\Veslanje uz kupališ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8391"/>
            <a:ext cx="3534149" cy="27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RVER\Dokumenti\HIS - osnovne informacije\Logo, memo\HIS logo_prozirna pozadin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13778" r="7734" b="23721"/>
          <a:stretch/>
        </p:blipFill>
        <p:spPr bwMode="auto">
          <a:xfrm>
            <a:off x="8532440" y="6555228"/>
            <a:ext cx="495126" cy="2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\\SERVER\Dokumenti\SAVA\2022-10-27 Emeršić\Fotografije za projekciju\1HVK\img2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70387"/>
            <a:ext cx="4220663" cy="2696265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4">
            <a:extLst>
              <a:ext uri="{FF2B5EF4-FFF2-40B4-BE49-F238E27FC236}">
                <a16:creationId xmlns:a16="http://schemas.microsoft.com/office/drawing/2014/main" id="{3B72F16C-4088-45B2-8426-3867CA722793}"/>
              </a:ext>
            </a:extLst>
          </p:cNvPr>
          <p:cNvSpPr/>
          <p:nvPr/>
        </p:nvSpPr>
        <p:spPr>
          <a:xfrm>
            <a:off x="0" y="6309321"/>
            <a:ext cx="9145958" cy="548678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r>
              <a:rPr lang="hr-HR" sz="900" dirty="0"/>
              <a:t>Kongres hrvatskih povjesničara umjetnosti						          Zdravko Jurčec, dipl. ing. građ. </a:t>
            </a:r>
            <a:br>
              <a:rPr lang="hr-HR" sz="900" dirty="0"/>
            </a:br>
            <a:r>
              <a:rPr lang="hr-HR" sz="900" dirty="0"/>
              <a:t>Zagreb, 10.-12.11.2022.</a:t>
            </a:r>
            <a:endParaRPr lang="hr-HR" sz="1100" dirty="0"/>
          </a:p>
        </p:txBody>
      </p:sp>
      <p:pic>
        <p:nvPicPr>
          <p:cNvPr id="5" name="Picture 13" descr="\\SERVER\Dokumenti\SAVA\2022-10-27 Emeršić\Fotografije za projekciju\1HVK\plivanje-mara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4247670" cy="266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\\SERVER\Dokumenti\SAVA\2022-10-27 Emeršić\Fotografije za projekciju\1HVK\kupaliste11935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21" y="3680849"/>
            <a:ext cx="325605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RVER\Dokumenti\HIS - osnovne informacije\Logo, memo\HIS logo_prozirna pozadin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13778" r="7734" b="23721"/>
          <a:stretch/>
        </p:blipFill>
        <p:spPr bwMode="auto">
          <a:xfrm>
            <a:off x="8532440" y="6555228"/>
            <a:ext cx="495126" cy="2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\Dokumenti\SAVA\2022-10-27 Emeršić\Fotografije za projekciju\1HVK\img2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90" y="764704"/>
            <a:ext cx="321819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\\SERVER\Dokumenti\SAVA\2022-10-27 Emeršić\Fotografije za projekciju\1HVK\img2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r="8008"/>
          <a:stretch>
            <a:fillRect/>
          </a:stretch>
        </p:blipFill>
        <p:spPr bwMode="auto">
          <a:xfrm>
            <a:off x="974574" y="548680"/>
            <a:ext cx="3598405" cy="26988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0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\\SERVER\Dokumenti\SAVA\2022-10-27 Emeršić\Fotografije za projekciju\1HVK\10- Posveta čamaca- 1927 -god-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915916" cy="28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4">
            <a:extLst>
              <a:ext uri="{FF2B5EF4-FFF2-40B4-BE49-F238E27FC236}">
                <a16:creationId xmlns:a16="http://schemas.microsoft.com/office/drawing/2014/main" id="{3B72F16C-4088-45B2-8426-3867CA722793}"/>
              </a:ext>
            </a:extLst>
          </p:cNvPr>
          <p:cNvSpPr/>
          <p:nvPr/>
        </p:nvSpPr>
        <p:spPr>
          <a:xfrm>
            <a:off x="0" y="6309321"/>
            <a:ext cx="9145958" cy="548678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r>
              <a:rPr lang="hr-HR" sz="900" dirty="0"/>
              <a:t>Kongres hrvatskih povjesničara umjetnosti						          Zdravko Jurčec, dipl. ing. građ. </a:t>
            </a:r>
            <a:br>
              <a:rPr lang="hr-HR" sz="900" dirty="0"/>
            </a:br>
            <a:r>
              <a:rPr lang="hr-HR" sz="900" dirty="0"/>
              <a:t>Zagreb, 10.-12.11.2022.</a:t>
            </a:r>
            <a:endParaRPr lang="hr-HR" sz="1100" dirty="0"/>
          </a:p>
        </p:txBody>
      </p:sp>
      <p:pic>
        <p:nvPicPr>
          <p:cNvPr id="5" name="Picture 3" descr="\\SERVER\Dokumenti\SAVA\2022-10-27 Emeršić\Fotografije za projekciju\1HVK\07- HVK 1919 -god-007.jpg"/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r="5535"/>
          <a:stretch>
            <a:fillRect/>
          </a:stretch>
        </p:blipFill>
        <p:spPr bwMode="auto">
          <a:xfrm>
            <a:off x="5187919" y="390648"/>
            <a:ext cx="3326684" cy="249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ERVER\Dokumenti\SAVA\2022-10-27 Emeršić\Fotografije za projekciju\2AVK\5-14-V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22978"/>
            <a:ext cx="4300463" cy="29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RVER\Dokumenti\HIS - osnovne informacije\Logo, memo\HIS logo_prozirna pozadin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13778" r="7734" b="23721"/>
          <a:stretch/>
        </p:blipFill>
        <p:spPr bwMode="auto">
          <a:xfrm>
            <a:off x="8532440" y="6555228"/>
            <a:ext cx="495126" cy="2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\\SERVER\Dokumenti\SAVA\2022-10-27 Emeršić\Fotografije za projekciju\1HVK\Krštenje čamaca 19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87670"/>
            <a:ext cx="4119766" cy="30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3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ERVER\Dokumenti\SAVA\2022-10-27 Emeršić\Fotografije za projekciju\2AVK\1951 8+ trening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349811"/>
            <a:ext cx="3984513" cy="296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4">
            <a:extLst>
              <a:ext uri="{FF2B5EF4-FFF2-40B4-BE49-F238E27FC236}">
                <a16:creationId xmlns:a16="http://schemas.microsoft.com/office/drawing/2014/main" id="{3B72F16C-4088-45B2-8426-3867CA722793}"/>
              </a:ext>
            </a:extLst>
          </p:cNvPr>
          <p:cNvSpPr/>
          <p:nvPr/>
        </p:nvSpPr>
        <p:spPr>
          <a:xfrm>
            <a:off x="0" y="6309321"/>
            <a:ext cx="9145958" cy="548678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r>
              <a:rPr lang="hr-HR" sz="900" dirty="0"/>
              <a:t>Kongres hrvatskih povjesničara umjetnosti						          Zdravko Jurčec, dipl. ing. građ. </a:t>
            </a:r>
            <a:br>
              <a:rPr lang="hr-HR" sz="900" dirty="0"/>
            </a:br>
            <a:r>
              <a:rPr lang="hr-HR" sz="900" dirty="0"/>
              <a:t>Zagreb, 10.-12.11.2022.</a:t>
            </a:r>
            <a:endParaRPr lang="hr-HR" sz="1100" dirty="0"/>
          </a:p>
        </p:txBody>
      </p:sp>
      <p:pic>
        <p:nvPicPr>
          <p:cNvPr id="5" name="Picture 2" descr="\\SERVER\Dokumenti\SAVA\2022-10-27 Emeršić\Fotografije za projekciju\2AVK\1961 Prvenstvo Zagreba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5659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\\SERVER\Dokumenti\SAVA\2022-10-27 Emeršić\Fotografije za projekciju\1HVK\Dijagram treninga.jpg"/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r="7224"/>
          <a:stretch>
            <a:fillRect/>
          </a:stretch>
        </p:blipFill>
        <p:spPr bwMode="auto">
          <a:xfrm>
            <a:off x="395536" y="3321296"/>
            <a:ext cx="3931022" cy="2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RVER\Dokumenti\HIS - osnovne informacije\Logo, memo\HIS logo_prozirna pozadin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13778" r="7734" b="23721"/>
          <a:stretch/>
        </p:blipFill>
        <p:spPr bwMode="auto">
          <a:xfrm>
            <a:off x="8532440" y="6555228"/>
            <a:ext cx="495126" cy="2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5976" y="418840"/>
            <a:ext cx="4568043" cy="642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Dr. Mladen Ibler u svom tekstu navodi: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„Gledajući snimku  doma VK ”Uskoka” iz 1928. godine, u mašti vidim brod s jarbolom i kapetanskim mostom i gotovo  da se ne zapitam, ne bi li za vrijeme jako visokog vodostaja, kada se Sava prelijeva preko nasipa, ovaj imaginarni brod  možda mogao i zaploviti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 razgovoru s arhitektom, prof.dr. Borisom Podreccom raspravljali smo   uz sliku Ulrichovog veslačkog doma,  o nekim sličnostima između arhitekture i veslanja što se tiče harmoničnosti, čistoće linija, dinamike,  i timskog rada.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Arhitekt Antun Ulrich (1902-1998.)  bio je naime član zagrebačkog HVK i jedan od najuspješnijih zagrebačkih veslača. Bio je šest puta prvak bivše Jugoslavije. 1928. prvak države u skifu, a sa Zvonkom Florijanom i Ivanom Heinzelom, četverostruki prvak države u doublu za seniore (1925-28.).   S Heinzelom je bio 1927. prvak u dvojcu bez, a također s posadom HVK iste godine i u četvercu bez kormilara.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Još  za vrijeme svog studija arhitekture 1923 -1927. na Kunstgewerbeschule u klasi prof.dr.Josefa Hoffmanna  u Beču, Uhrlich se aktivno bavi veslanjem od svibnja1925. godine, koje je  već bio proveslao  688.8 Km te nastavio kao takmičar do 1927. u klubu Wiener Ruderverein Donauhort, gdje stječe iskustvo ne samo kao natjecatelj, već i kao  trener.  Veslao je u klasi juniora i seniora u osmercu i četvercu te kao pobjednik na regatama u Beču, Klagenfurtu i Budimpešti (Izvor: Wiener Ruderverein ”150 Jahre Donauhort”).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Stoga ne čudi činjenica da se u njemu, kao rođenom Zagrepčaninu već u to vrijeme budi ideja o gradnji veslačkog doma na Savi, koji će tek 1928. biti realiziran kao dom V.K. ”Uskok”.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Zanimljivo da je u studenom 2015. održana  na Savi regata osmeraca, na kojoj je sudjelovao i Wiener Ruderverein Donauhort. Neznam dali je ikome od članova tog kluba bilo poznato, da se na nasipu, nedaleko starta, nalazi veslački klub projektiran i izgrađen od njihovog  člana iz 20-tih godina prošlog stoljeća  Nisam siguran. Međutim, sudeći prema internetskoj stranici Rudernverein Donauhorta   i lijepim fotografijama s  natjecanja i obilaska grada, imam dojam da je ovo natjecanje osmeraca bio uspješan poticaj ideji o obnovljenom  veslanju na Savi, a ujedno Bečkom veslačkom klubu predstavljao i ugodan posjet  Zagrebu.“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hr-HR" sz="1200" dirty="0">
                <a:ea typeface="Calibri"/>
                <a:cs typeface="Times New Roman"/>
              </a:rPr>
            </a:br>
            <a:r>
              <a:rPr lang="hr-HR" sz="1600" dirty="0"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3B72F16C-4088-45B2-8426-3867CA722793}"/>
              </a:ext>
            </a:extLst>
          </p:cNvPr>
          <p:cNvSpPr/>
          <p:nvPr/>
        </p:nvSpPr>
        <p:spPr>
          <a:xfrm>
            <a:off x="0" y="6309321"/>
            <a:ext cx="9145958" cy="548678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r>
              <a:rPr lang="hr-HR" sz="900" dirty="0"/>
              <a:t>Kongres hrvatskih povjesničara umjetnosti						          Zdravko Jurčec, dipl. ing. građ. </a:t>
            </a:r>
            <a:br>
              <a:rPr lang="hr-HR" sz="900" dirty="0"/>
            </a:br>
            <a:r>
              <a:rPr lang="hr-HR" sz="900" dirty="0"/>
              <a:t>Zagreb, 10.-12.11.2022.</a:t>
            </a:r>
            <a:endParaRPr lang="hr-HR" sz="1100" dirty="0"/>
          </a:p>
        </p:txBody>
      </p:sp>
      <p:pic>
        <p:nvPicPr>
          <p:cNvPr id="6" name="Picture 2" descr="\\SERVER\Dokumenti\HIS - osnovne informacije\Logo, memo\HIS logo_prozirna pozadi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13778" r="7734" b="23721"/>
          <a:stretch/>
        </p:blipFill>
        <p:spPr bwMode="auto">
          <a:xfrm>
            <a:off x="8532440" y="6555228"/>
            <a:ext cx="495126" cy="2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veslanje.hr/slike/vijesti_2017/dr_ibler_slike_vk_sava_zagreb/-VESLACKI%20KLUB%20_ZAGREB_%20NA%20SAVI-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06798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veslanje.hr/slike/vijesti_2017/dr_ibler_slike_vk_sava_zagreb/-VESLACKI%20KLUB%20_ZAGREB_%20NASLOVN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3960480" cy="2552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8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\\SERVER\Dokumenti\SAVA\2022-10-27 Emeršić\Fotografije za projekciju\1HVK\12-41-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649413"/>
            <a:ext cx="5373687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4">
            <a:extLst>
              <a:ext uri="{FF2B5EF4-FFF2-40B4-BE49-F238E27FC236}">
                <a16:creationId xmlns:a16="http://schemas.microsoft.com/office/drawing/2014/main" id="{3B72F16C-4088-45B2-8426-3867CA722793}"/>
              </a:ext>
            </a:extLst>
          </p:cNvPr>
          <p:cNvSpPr/>
          <p:nvPr/>
        </p:nvSpPr>
        <p:spPr>
          <a:xfrm>
            <a:off x="0" y="6309321"/>
            <a:ext cx="9145958" cy="548678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r>
              <a:rPr lang="hr-HR" sz="900" dirty="0"/>
              <a:t>Kongres hrvatskih povjesničara umjetnosti						          Zdravko Jurčec, dipl. ing. građ. </a:t>
            </a:r>
            <a:br>
              <a:rPr lang="hr-HR" sz="900" dirty="0"/>
            </a:br>
            <a:r>
              <a:rPr lang="hr-HR" sz="900" dirty="0"/>
              <a:t>Zagreb, 10.-12.11.2022.</a:t>
            </a:r>
            <a:endParaRPr lang="hr-HR" sz="1100" dirty="0"/>
          </a:p>
        </p:txBody>
      </p:sp>
      <p:pic>
        <p:nvPicPr>
          <p:cNvPr id="5" name="Picture 2" descr="\\SERVER\Dokumenti\HIS - osnovne informacije\Logo, memo\HIS logo_prozirna pozadin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13778" r="7734" b="23721"/>
          <a:stretch/>
        </p:blipFill>
        <p:spPr bwMode="auto">
          <a:xfrm>
            <a:off x="8532440" y="6555228"/>
            <a:ext cx="495126" cy="2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1191</Words>
  <Application>Microsoft Office PowerPoint</Application>
  <PresentationFormat>Prikaz na zaslonu (4:3)</PresentationFormat>
  <Paragraphs>33</Paragraphs>
  <Slides>13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Chiller</vt:lpstr>
      <vt:lpstr>HK Nova Medium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HIS</dc:creator>
  <cp:lastModifiedBy>Jelena Luketa Knez</cp:lastModifiedBy>
  <cp:revision>23</cp:revision>
  <dcterms:created xsi:type="dcterms:W3CDTF">2022-11-08T12:47:04Z</dcterms:created>
  <dcterms:modified xsi:type="dcterms:W3CDTF">2025-04-10T08:24:59Z</dcterms:modified>
</cp:coreProperties>
</file>